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8"/>
  </p:notesMasterIdLst>
  <p:sldIdLst>
    <p:sldId id="262" r:id="rId4"/>
    <p:sldId id="276" r:id="rId5"/>
    <p:sldId id="320" r:id="rId6"/>
    <p:sldId id="277" r:id="rId7"/>
    <p:sldId id="321" r:id="rId8"/>
    <p:sldId id="283" r:id="rId9"/>
    <p:sldId id="278" r:id="rId10"/>
    <p:sldId id="268" r:id="rId11"/>
    <p:sldId id="257" r:id="rId12"/>
    <p:sldId id="263" r:id="rId13"/>
    <p:sldId id="258" r:id="rId14"/>
    <p:sldId id="272" r:id="rId15"/>
    <p:sldId id="259" r:id="rId16"/>
    <p:sldId id="265" r:id="rId17"/>
    <p:sldId id="260" r:id="rId18"/>
    <p:sldId id="266" r:id="rId19"/>
    <p:sldId id="261" r:id="rId20"/>
    <p:sldId id="324" r:id="rId21"/>
    <p:sldId id="325" r:id="rId22"/>
    <p:sldId id="281" r:id="rId23"/>
    <p:sldId id="282" r:id="rId24"/>
    <p:sldId id="322" r:id="rId25"/>
    <p:sldId id="323" r:id="rId26"/>
    <p:sldId id="279" r:id="rId27"/>
  </p:sldIdLst>
  <p:sldSz cx="9144000" cy="6858000" type="screen4x3"/>
  <p:notesSz cx="6797675" cy="9926638"/>
  <p:custShowLst>
    <p:custShow name="Zielgruppenpräsentation 1" id="0">
      <p:sldLst>
        <p:sld r:id="rId4"/>
        <p:sld r:id="rId11"/>
        <p:sld r:id="rId12"/>
        <p:sld r:id="rId13"/>
        <p:sld r:id="rId14"/>
        <p:sld r:id="rId15"/>
        <p:sld r:id="rId16"/>
        <p:sld r:id="rId17"/>
        <p:sld r:id="rId18"/>
        <p:sld r:id="rId19"/>
        <p:sld r:id="rId20"/>
      </p:sldLst>
    </p:custShow>
  </p:custShowLst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200"/>
    <a:srgbClr val="663300"/>
    <a:srgbClr val="008000"/>
    <a:srgbClr val="FFFFD5"/>
    <a:srgbClr val="00C800"/>
    <a:srgbClr val="007400"/>
    <a:srgbClr val="525252"/>
    <a:srgbClr val="A7FFA7"/>
    <a:srgbClr val="00B000"/>
    <a:srgbClr val="57FF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52" autoAdjust="0"/>
    <p:restoredTop sz="94631" autoAdjust="0"/>
  </p:normalViewPr>
  <p:slideViewPr>
    <p:cSldViewPr>
      <p:cViewPr varScale="1">
        <p:scale>
          <a:sx n="92" d="100"/>
          <a:sy n="92" d="100"/>
        </p:scale>
        <p:origin x="389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71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2556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280C26-9F24-4D60-8186-A9B41939C58C}" type="datetimeFigureOut">
              <a:rPr lang="de-AT" smtClean="0"/>
              <a:t>20.11.2024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F1D26-8709-4235-921C-3F3C3ED322A5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64135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20775" y="828675"/>
            <a:ext cx="5461000" cy="409575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E8F09-9BFC-4DDB-A184-80A40B7894A0}" type="slidenum">
              <a:rPr kumimoji="0" lang="de-AT" sz="1400" b="0" i="0" u="none" strike="noStrike" kern="1200" cap="none" spc="-1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AT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02076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71FA77-8D2A-4C7B-B6F5-43D1ED3934B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8877051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009C9-81CB-47D8-882F-814269B1E4D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351183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9148D-D9BB-4C7A-A1EC-D3B1F0ACC01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5496587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43000" y="3602039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6" indent="0" algn="ctr">
              <a:buNone/>
              <a:defRPr sz="1500"/>
            </a:lvl2pPr>
            <a:lvl3pPr marL="685791" indent="0" algn="ctr">
              <a:buNone/>
              <a:defRPr sz="1350"/>
            </a:lvl3pPr>
            <a:lvl4pPr marL="1028687" indent="0" algn="ctr">
              <a:buNone/>
              <a:defRPr sz="1200"/>
            </a:lvl4pPr>
            <a:lvl5pPr marL="1371582" indent="0" algn="ctr">
              <a:buNone/>
              <a:defRPr sz="1200"/>
            </a:lvl5pPr>
            <a:lvl6pPr marL="1714478" indent="0" algn="ctr">
              <a:buNone/>
              <a:defRPr sz="1200"/>
            </a:lvl6pPr>
            <a:lvl7pPr marL="2057374" indent="0" algn="ctr">
              <a:buNone/>
              <a:defRPr sz="1200"/>
            </a:lvl7pPr>
            <a:lvl8pPr marL="2400269" indent="0" algn="ctr">
              <a:buNone/>
              <a:defRPr sz="1200"/>
            </a:lvl8pPr>
            <a:lvl9pPr marL="2743165" indent="0" algn="ctr">
              <a:buNone/>
              <a:defRPr sz="1200"/>
            </a:lvl9pPr>
          </a:lstStyle>
          <a:p>
            <a:r>
              <a:rPr lang="de-DE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7FCDA-CB01-4507-A0E9-4EEF4212AD91}" type="datetime1">
              <a:rPr lang="de-AT" smtClean="0"/>
              <a:t>20.11.2024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5145E-75E9-41A6-9A3E-335C13D7C98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5317930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A134A-C77A-4BAB-AAE7-C00404FA8300}" type="datetime1">
              <a:rPr lang="de-AT" smtClean="0"/>
              <a:t>20.11.2024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5145E-75E9-41A6-9A3E-335C13D7C98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21220087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91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8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8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7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6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643EA-25F0-49D6-8B92-5BD0F6D65C46}" type="datetime1">
              <a:rPr lang="de-AT" smtClean="0"/>
              <a:t>20.11.2024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5145E-75E9-41A6-9A3E-335C13D7C98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82727855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3E68-6F5D-4E88-BCA5-AAAD63E7168C}" type="datetime1">
              <a:rPr lang="de-AT" smtClean="0"/>
              <a:t>20.11.2024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5145E-75E9-41A6-9A3E-335C13D7C98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89449017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6" indent="0">
              <a:buNone/>
              <a:defRPr sz="1500" b="1"/>
            </a:lvl2pPr>
            <a:lvl3pPr marL="685791" indent="0">
              <a:buNone/>
              <a:defRPr sz="1350" b="1"/>
            </a:lvl3pPr>
            <a:lvl4pPr marL="1028687" indent="0">
              <a:buNone/>
              <a:defRPr sz="1200" b="1"/>
            </a:lvl4pPr>
            <a:lvl5pPr marL="1371582" indent="0">
              <a:buNone/>
              <a:defRPr sz="1200" b="1"/>
            </a:lvl5pPr>
            <a:lvl6pPr marL="1714478" indent="0">
              <a:buNone/>
              <a:defRPr sz="1200" b="1"/>
            </a:lvl6pPr>
            <a:lvl7pPr marL="2057374" indent="0">
              <a:buNone/>
              <a:defRPr sz="1200" b="1"/>
            </a:lvl7pPr>
            <a:lvl8pPr marL="2400269" indent="0">
              <a:buNone/>
              <a:defRPr sz="1200" b="1"/>
            </a:lvl8pPr>
            <a:lvl9pPr marL="2743165" indent="0">
              <a:buNone/>
              <a:defRPr sz="12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6" indent="0">
              <a:buNone/>
              <a:defRPr sz="1500" b="1"/>
            </a:lvl2pPr>
            <a:lvl3pPr marL="685791" indent="0">
              <a:buNone/>
              <a:defRPr sz="1350" b="1"/>
            </a:lvl3pPr>
            <a:lvl4pPr marL="1028687" indent="0">
              <a:buNone/>
              <a:defRPr sz="1200" b="1"/>
            </a:lvl4pPr>
            <a:lvl5pPr marL="1371582" indent="0">
              <a:buNone/>
              <a:defRPr sz="1200" b="1"/>
            </a:lvl5pPr>
            <a:lvl6pPr marL="1714478" indent="0">
              <a:buNone/>
              <a:defRPr sz="1200" b="1"/>
            </a:lvl6pPr>
            <a:lvl7pPr marL="2057374" indent="0">
              <a:buNone/>
              <a:defRPr sz="1200" b="1"/>
            </a:lvl7pPr>
            <a:lvl8pPr marL="2400269" indent="0">
              <a:buNone/>
              <a:defRPr sz="1200" b="1"/>
            </a:lvl8pPr>
            <a:lvl9pPr marL="2743165" indent="0">
              <a:buNone/>
              <a:defRPr sz="12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658B-F093-4CE3-841A-68AC44AA1728}" type="datetime1">
              <a:rPr lang="de-AT" smtClean="0"/>
              <a:t>20.11.2024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5145E-75E9-41A6-9A3E-335C13D7C98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56215421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E8AC8-648D-4AD6-BC4A-660844F0EEB8}" type="datetime1">
              <a:rPr lang="de-AT" smtClean="0"/>
              <a:t>20.11.2024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5145E-75E9-41A6-9A3E-335C13D7C98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85954374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F2E11-56EA-4E1D-9564-244E67C599FB}" type="datetime1">
              <a:rPr lang="de-AT" smtClean="0"/>
              <a:t>20.11.2024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5145E-75E9-41A6-9A3E-335C13D7C98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09079278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6" indent="0">
              <a:buNone/>
              <a:defRPr sz="1050"/>
            </a:lvl2pPr>
            <a:lvl3pPr marL="685791" indent="0">
              <a:buNone/>
              <a:defRPr sz="900"/>
            </a:lvl3pPr>
            <a:lvl4pPr marL="1028687" indent="0">
              <a:buNone/>
              <a:defRPr sz="750"/>
            </a:lvl4pPr>
            <a:lvl5pPr marL="1371582" indent="0">
              <a:buNone/>
              <a:defRPr sz="750"/>
            </a:lvl5pPr>
            <a:lvl6pPr marL="1714478" indent="0">
              <a:buNone/>
              <a:defRPr sz="750"/>
            </a:lvl6pPr>
            <a:lvl7pPr marL="2057374" indent="0">
              <a:buNone/>
              <a:defRPr sz="750"/>
            </a:lvl7pPr>
            <a:lvl8pPr marL="2400269" indent="0">
              <a:buNone/>
              <a:defRPr sz="750"/>
            </a:lvl8pPr>
            <a:lvl9pPr marL="2743165" indent="0">
              <a:buNone/>
              <a:defRPr sz="75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5D584-8E77-42E2-9159-A395624AA857}" type="datetime1">
              <a:rPr lang="de-AT" smtClean="0"/>
              <a:t>20.11.2024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5145E-75E9-41A6-9A3E-335C13D7C98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4284308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A74FC-A93E-48C9-97D0-08E0255D6D1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9596208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96" indent="0">
              <a:buNone/>
              <a:defRPr sz="2100"/>
            </a:lvl2pPr>
            <a:lvl3pPr marL="685791" indent="0">
              <a:buNone/>
              <a:defRPr sz="1800"/>
            </a:lvl3pPr>
            <a:lvl4pPr marL="1028687" indent="0">
              <a:buNone/>
              <a:defRPr sz="1500"/>
            </a:lvl4pPr>
            <a:lvl5pPr marL="1371582" indent="0">
              <a:buNone/>
              <a:defRPr sz="1500"/>
            </a:lvl5pPr>
            <a:lvl6pPr marL="1714478" indent="0">
              <a:buNone/>
              <a:defRPr sz="1500"/>
            </a:lvl6pPr>
            <a:lvl7pPr marL="2057374" indent="0">
              <a:buNone/>
              <a:defRPr sz="1500"/>
            </a:lvl7pPr>
            <a:lvl8pPr marL="2400269" indent="0">
              <a:buNone/>
              <a:defRPr sz="1500"/>
            </a:lvl8pPr>
            <a:lvl9pPr marL="2743165" indent="0">
              <a:buNone/>
              <a:defRPr sz="15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96" indent="0">
              <a:buNone/>
              <a:defRPr sz="1050"/>
            </a:lvl2pPr>
            <a:lvl3pPr marL="685791" indent="0">
              <a:buNone/>
              <a:defRPr sz="900"/>
            </a:lvl3pPr>
            <a:lvl4pPr marL="1028687" indent="0">
              <a:buNone/>
              <a:defRPr sz="750"/>
            </a:lvl4pPr>
            <a:lvl5pPr marL="1371582" indent="0">
              <a:buNone/>
              <a:defRPr sz="750"/>
            </a:lvl5pPr>
            <a:lvl6pPr marL="1714478" indent="0">
              <a:buNone/>
              <a:defRPr sz="750"/>
            </a:lvl6pPr>
            <a:lvl7pPr marL="2057374" indent="0">
              <a:buNone/>
              <a:defRPr sz="750"/>
            </a:lvl7pPr>
            <a:lvl8pPr marL="2400269" indent="0">
              <a:buNone/>
              <a:defRPr sz="750"/>
            </a:lvl8pPr>
            <a:lvl9pPr marL="2743165" indent="0">
              <a:buNone/>
              <a:defRPr sz="75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57121-D37B-430F-8D6D-B5208CBB769E}" type="datetime1">
              <a:rPr lang="de-AT" smtClean="0"/>
              <a:t>20.11.2024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5145E-75E9-41A6-9A3E-335C13D7C98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15735421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ECB60-EAF8-44B1-89E3-EA3B42F1254C}" type="datetime1">
              <a:rPr lang="de-AT" smtClean="0"/>
              <a:t>20.11.2024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5145E-75E9-41A6-9A3E-335C13D7C98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31777145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43675" y="365126"/>
            <a:ext cx="1971675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365126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DFFED-4640-41A3-8034-7737668DB564}" type="datetime1">
              <a:rPr lang="de-AT" smtClean="0"/>
              <a:t>20.11.2024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5145E-75E9-41A6-9A3E-335C13D7C98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2716412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9144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4762" y="1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399" spc="20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153" indent="0" algn="ctr">
              <a:buNone/>
              <a:defRPr sz="1600"/>
            </a:lvl2pPr>
            <a:lvl3pPr marL="914305" indent="0" algn="ctr">
              <a:buNone/>
              <a:defRPr sz="1600"/>
            </a:lvl3pPr>
            <a:lvl4pPr marL="1371458" indent="0" algn="ctr">
              <a:buNone/>
              <a:defRPr sz="1600"/>
            </a:lvl4pPr>
            <a:lvl5pPr marL="1828610" indent="0" algn="ctr">
              <a:buNone/>
              <a:defRPr sz="1600"/>
            </a:lvl5pPr>
            <a:lvl6pPr marL="2285763" indent="0" algn="ctr">
              <a:buNone/>
              <a:defRPr sz="1600"/>
            </a:lvl6pPr>
            <a:lvl7pPr marL="2742915" indent="0" algn="ctr">
              <a:buNone/>
              <a:defRPr sz="1600"/>
            </a:lvl7pPr>
            <a:lvl8pPr marL="3200068" indent="0" algn="ctr">
              <a:buNone/>
              <a:defRPr sz="1600"/>
            </a:lvl8pPr>
            <a:lvl9pPr marL="365722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7A07FCDA-CB01-4507-A0E9-4EEF4212AD91}" type="datetime1">
              <a:rPr lang="de-AT" smtClean="0"/>
              <a:t>20.11.2024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5145E-75E9-41A6-9A3E-335C13D7C98D}" type="slidenum">
              <a:rPr lang="de-AT" smtClean="0"/>
              <a:t>‹Nr.›</a:t>
            </a:fld>
            <a:endParaRPr lang="de-AT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7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4922718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A134A-C77A-4BAB-AAE7-C00404FA8300}" type="datetime1">
              <a:rPr lang="de-AT" smtClean="0"/>
              <a:t>20.11.2024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5145E-75E9-41A6-9A3E-335C13D7C98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48562681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9144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Freeform 10"/>
          <p:cNvSpPr/>
          <p:nvPr/>
        </p:nvSpPr>
        <p:spPr>
          <a:xfrm>
            <a:off x="4762" y="1"/>
            <a:ext cx="9139239" cy="4572001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 anchor="ctr">
            <a:normAutofit/>
          </a:bodyPr>
          <a:lstStyle>
            <a:lvl1pPr algn="r">
              <a:defRPr sz="4399" b="0" spc="20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1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3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643EA-25F0-49D6-8B92-5BD0F6D65C46}" type="datetime1">
              <a:rPr lang="de-AT" smtClean="0"/>
              <a:t>20.11.2024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5145E-75E9-41A6-9A3E-335C13D7C98D}" type="slidenum">
              <a:rPr lang="de-AT" smtClean="0"/>
              <a:t>‹Nr.›</a:t>
            </a:fld>
            <a:endParaRPr lang="de-AT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7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1258339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1"/>
            <a:ext cx="3566160" cy="402336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1"/>
            <a:ext cx="3566160" cy="402336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3E68-6F5D-4E88-BCA5-AAAD63E7168C}" type="datetime1">
              <a:rPr lang="de-AT" smtClean="0"/>
              <a:t>20.11.2024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5145E-75E9-41A6-9A3E-335C13D7C98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48707743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marL="0" lvl="0" indent="0" algn="l" defTabSz="914305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D658B-F093-4CE3-841A-68AC44AA1728}" type="datetime1">
              <a:rPr lang="de-AT" smtClean="0"/>
              <a:t>20.11.2024</a:t>
            </a:fld>
            <a:endParaRPr lang="de-A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5145E-75E9-41A6-9A3E-335C13D7C98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57290080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E8AC8-648D-4AD6-BC4A-660844F0EEB8}" type="datetime1">
              <a:rPr lang="de-AT" smtClean="0"/>
              <a:t>20.11.2024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5145E-75E9-41A6-9A3E-335C13D7C98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29720842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F2E11-56EA-4E1D-9564-244E67C599FB}" type="datetime1">
              <a:rPr lang="de-AT" smtClean="0"/>
              <a:t>20.11.2024</a:t>
            </a:fld>
            <a:endParaRPr lang="de-A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5145E-75E9-41A6-9A3E-335C13D7C98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8782410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9DD9E9-32B7-4ADF-9596-7D21A016703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895225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7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599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7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5D584-8E77-42E2-9159-A395624AA857}" type="datetime1">
              <a:rPr lang="de-AT" smtClean="0"/>
              <a:t>20.11.2024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5145E-75E9-41A6-9A3E-335C13D7C98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37083337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 anchor="ctr">
            <a:normAutofit/>
          </a:bodyPr>
          <a:lstStyle>
            <a:lvl1pPr algn="r">
              <a:defRPr sz="4399" spc="200" baseline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anchor="t"/>
          <a:lstStyle>
            <a:lvl1pPr marL="0" indent="0">
              <a:buNone/>
              <a:defRPr sz="2400"/>
            </a:lvl1pPr>
            <a:lvl2pPr marL="342865" indent="0">
              <a:buNone/>
              <a:defRPr sz="2100"/>
            </a:lvl2pPr>
            <a:lvl3pPr marL="685729" indent="0">
              <a:buNone/>
              <a:defRPr sz="1800"/>
            </a:lvl3pPr>
            <a:lvl4pPr marL="1028593" indent="0">
              <a:buNone/>
              <a:defRPr sz="1499"/>
            </a:lvl4pPr>
            <a:lvl5pPr marL="1371458" indent="0">
              <a:buNone/>
              <a:defRPr sz="1499"/>
            </a:lvl5pPr>
            <a:lvl6pPr marL="1714322" indent="0">
              <a:buNone/>
              <a:defRPr sz="1499"/>
            </a:lvl6pPr>
            <a:lvl7pPr marL="2057187" indent="0">
              <a:buNone/>
              <a:defRPr sz="1499"/>
            </a:lvl7pPr>
            <a:lvl8pPr marL="2400051" indent="0">
              <a:buNone/>
              <a:defRPr sz="1499"/>
            </a:lvl8pPr>
            <a:lvl9pPr marL="2742915" indent="0">
              <a:buNone/>
              <a:defRPr sz="1499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865" indent="0">
              <a:buNone/>
              <a:defRPr sz="1050"/>
            </a:lvl2pPr>
            <a:lvl3pPr marL="685729" indent="0">
              <a:buNone/>
              <a:defRPr sz="900"/>
            </a:lvl3pPr>
            <a:lvl4pPr marL="1028593" indent="0">
              <a:buNone/>
              <a:defRPr sz="750"/>
            </a:lvl4pPr>
            <a:lvl5pPr marL="1371458" indent="0">
              <a:buNone/>
              <a:defRPr sz="750"/>
            </a:lvl5pPr>
            <a:lvl6pPr marL="1714322" indent="0">
              <a:buNone/>
              <a:defRPr sz="750"/>
            </a:lvl6pPr>
            <a:lvl7pPr marL="2057187" indent="0">
              <a:buNone/>
              <a:defRPr sz="750"/>
            </a:lvl7pPr>
            <a:lvl8pPr marL="2400051" indent="0">
              <a:buNone/>
              <a:defRPr sz="750"/>
            </a:lvl8pPr>
            <a:lvl9pPr marL="2742915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57121-D37B-430F-8D6D-B5208CBB769E}" type="datetime1">
              <a:rPr lang="de-AT" smtClean="0"/>
              <a:t>20.11.2024</a:t>
            </a:fld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5145E-75E9-41A6-9A3E-335C13D7C98D}" type="slidenum">
              <a:rPr lang="de-AT" smtClean="0"/>
              <a:t>‹Nr.›</a:t>
            </a:fld>
            <a:endParaRPr lang="de-AT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5264107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0279258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ECB60-EAF8-44B1-89E3-EA3B42F1254C}" type="datetime1">
              <a:rPr lang="de-AT" smtClean="0"/>
              <a:t>20.11.2024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5145E-75E9-41A6-9A3E-335C13D7C98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71670575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7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2" y="762000"/>
            <a:ext cx="5686425" cy="541020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DFFED-4640-41A3-8034-7737668DB564}" type="datetime1">
              <a:rPr lang="de-AT" smtClean="0"/>
              <a:t>20.11.2024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5145E-75E9-41A6-9A3E-335C13D7C98D}" type="slidenum">
              <a:rPr lang="de-AT" smtClean="0"/>
              <a:t>‹Nr.›</a:t>
            </a:fld>
            <a:endParaRPr lang="de-AT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173563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582831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EA61D-D1AD-4C73-A335-FA1D290DC25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144389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83FDD-5994-49A6-AF44-F4AAA91DF7A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81505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60AD5-6706-494A-9A04-082933870B0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7244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E00AE-0118-4892-B312-C1B81B21B8F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5624036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8B17F-E212-45C0-A1E0-A88AEE0BBC8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50633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AT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8B164-2B46-4E44-A2C8-D828B9D5E29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675557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E6346B79-F47A-4F50-93A4-5C09532C0A2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2865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0AB3-0F66-4F74-BE96-C86F2055739A}" type="datetime1">
              <a:rPr lang="de-AT" smtClean="0"/>
              <a:t>20.11.2024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5145E-75E9-41A6-9A3E-335C13D7C98D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69116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hf hdr="0" ftr="0" dt="0"/>
  <p:txStyles>
    <p:titleStyle>
      <a:lvl1pPr algn="l" defTabSz="685791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7" indent="-171447" algn="l" defTabSz="68579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43" indent="-171447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39" indent="-171447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34" indent="-171447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30" indent="-171447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25" indent="-171447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21" indent="-171447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16" indent="-171447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12" indent="-171447" algn="l" defTabSz="6857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6" algn="l" defTabSz="6857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91" algn="l" defTabSz="6857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87" algn="l" defTabSz="6857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82" algn="l" defTabSz="6857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78" algn="l" defTabSz="6857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74" algn="l" defTabSz="6857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69" algn="l" defTabSz="6857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65" algn="l" defTabSz="6857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7" y="2286001"/>
            <a:ext cx="7290055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8" y="6470705"/>
            <a:ext cx="161560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F760AB3-0F66-4F74-BE96-C86F2055739A}" type="datetime1">
              <a:rPr lang="de-AT" smtClean="0"/>
              <a:t>20.11.2024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705"/>
            <a:ext cx="4426094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705"/>
            <a:ext cx="73025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E2E5145E-75E9-41A6-9A3E-335C13D7C98D}" type="slidenum">
              <a:rPr lang="de-AT" smtClean="0"/>
              <a:t>‹Nr.›</a:t>
            </a:fld>
            <a:endParaRPr lang="de-AT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6860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fade/>
  </p:transition>
  <p:hf hdr="0" ftr="0" dt="0"/>
  <p:txStyles>
    <p:titleStyle>
      <a:lvl1pPr algn="l" defTabSz="914305" rtl="0" eaLnBrk="1" latinLnBrk="0" hangingPunct="1">
        <a:lnSpc>
          <a:spcPct val="80000"/>
        </a:lnSpc>
        <a:spcBef>
          <a:spcPct val="0"/>
        </a:spcBef>
        <a:buNone/>
        <a:defRPr sz="4399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30" indent="-91430" algn="l" defTabSz="914305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49" indent="-137145" algn="l" defTabSz="914305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09" indent="-137145" algn="l" defTabSz="914305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4298" indent="-137145" algn="l" defTabSz="914305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7160" indent="-137145" algn="l" defTabSz="914305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305" indent="-137145" algn="l" defTabSz="914305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594" indent="-137145" algn="l" defTabSz="914305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026" indent="-137145" algn="l" defTabSz="914305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315" indent="-137145" algn="l" defTabSz="914305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4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gif"/><Relationship Id="rId5" Type="http://schemas.microsoft.com/office/2007/relationships/hdphoto" Target="../media/hdphoto15.wdp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6.wdp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" Type="http://schemas.openxmlformats.org/officeDocument/2006/relationships/image" Target="../media/image6.jpeg"/><Relationship Id="rId21" Type="http://schemas.openxmlformats.org/officeDocument/2006/relationships/image" Target="../media/image4.png"/><Relationship Id="rId7" Type="http://schemas.microsoft.com/office/2007/relationships/hdphoto" Target="../media/hdphoto3.wdp"/><Relationship Id="rId12" Type="http://schemas.openxmlformats.org/officeDocument/2006/relationships/image" Target="../media/image11.png"/><Relationship Id="rId17" Type="http://schemas.microsoft.com/office/2007/relationships/hdphoto" Target="../media/hdphoto8.wdp"/><Relationship Id="rId25" Type="http://schemas.openxmlformats.org/officeDocument/2006/relationships/image" Target="../media/image17.png"/><Relationship Id="rId2" Type="http://schemas.openxmlformats.org/officeDocument/2006/relationships/image" Target="../media/image5.png"/><Relationship Id="rId16" Type="http://schemas.openxmlformats.org/officeDocument/2006/relationships/image" Target="../media/image13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microsoft.com/office/2007/relationships/hdphoto" Target="../media/hdphoto5.wdp"/><Relationship Id="rId24" Type="http://schemas.openxmlformats.org/officeDocument/2006/relationships/image" Target="../media/image16.png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microsoft.com/office/2007/relationships/hdphoto" Target="../media/hdphoto10.wdp"/><Relationship Id="rId28" Type="http://schemas.openxmlformats.org/officeDocument/2006/relationships/image" Target="../media/image20.png"/><Relationship Id="rId10" Type="http://schemas.openxmlformats.org/officeDocument/2006/relationships/image" Target="../media/image10.png"/><Relationship Id="rId19" Type="http://schemas.microsoft.com/office/2007/relationships/hdphoto" Target="../media/hdphoto9.wdp"/><Relationship Id="rId4" Type="http://schemas.openxmlformats.org/officeDocument/2006/relationships/image" Target="../media/image7.png"/><Relationship Id="rId9" Type="http://schemas.microsoft.com/office/2007/relationships/hdphoto" Target="../media/hdphoto4.wdp"/><Relationship Id="rId14" Type="http://schemas.openxmlformats.org/officeDocument/2006/relationships/image" Target="../media/image12.png"/><Relationship Id="rId22" Type="http://schemas.openxmlformats.org/officeDocument/2006/relationships/image" Target="../media/image15.png"/><Relationship Id="rId27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.PNG"/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5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jpeg"/><Relationship Id="rId10" Type="http://schemas.openxmlformats.org/officeDocument/2006/relationships/image" Target="../media/image29.png"/><Relationship Id="rId19" Type="http://schemas.openxmlformats.org/officeDocument/2006/relationships/image" Target="../media/image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5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2A8EA6-ED89-42BC-BAD6-F2A3ED6D3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9632" y="1449358"/>
            <a:ext cx="6224736" cy="2123658"/>
          </a:xfrm>
          <a:solidFill>
            <a:srgbClr val="00FF00">
              <a:alpha val="34000"/>
            </a:srgbClr>
          </a:solidFill>
        </p:spPr>
        <p:txBody>
          <a:bodyPr wrap="square">
            <a:spAutoFit/>
          </a:bodyPr>
          <a:lstStyle/>
          <a:p>
            <a:r>
              <a:rPr lang="de-AT" sz="6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Abteilung für Elektrotechnik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AB96C16-7739-46D3-A64B-2233CBBBAB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9632" y="4077072"/>
            <a:ext cx="6224736" cy="1569660"/>
          </a:xfrm>
          <a:solidFill>
            <a:schemeClr val="accent3">
              <a:lumMod val="85000"/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de-AT" sz="4800" spc="-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  <a:cs typeface="Calibri" panose="020F0502020204030204" pitchFamily="34" charset="0"/>
              </a:rPr>
              <a:t>Deine</a:t>
            </a:r>
            <a:r>
              <a:rPr lang="de-AT" sz="4800" spc="-300" dirty="0">
                <a:latin typeface="OCR A Extended" panose="02010509020102010303" pitchFamily="50" charset="0"/>
                <a:cs typeface="Calibri" panose="020F0502020204030204" pitchFamily="34" charset="0"/>
              </a:rPr>
              <a:t> Ausbildung </a:t>
            </a:r>
            <a:br>
              <a:rPr lang="de-AT" sz="4800" spc="-300" dirty="0">
                <a:latin typeface="OCR A Extended" panose="02010509020102010303" pitchFamily="50" charset="0"/>
                <a:cs typeface="Calibri" panose="020F0502020204030204" pitchFamily="34" charset="0"/>
              </a:rPr>
            </a:br>
            <a:r>
              <a:rPr lang="de-AT" sz="4800" spc="-300" dirty="0">
                <a:latin typeface="OCR A Extended" panose="02010509020102010303" pitchFamily="50" charset="0"/>
                <a:cs typeface="Calibri" panose="020F0502020204030204" pitchFamily="34" charset="0"/>
              </a:rPr>
              <a:t>mit </a:t>
            </a:r>
            <a:r>
              <a:rPr lang="de-AT" sz="4800" b="1" spc="-15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  <a:cs typeface="Calibri" panose="020F0502020204030204" pitchFamily="34" charset="0"/>
              </a:rPr>
              <a:t>Zukun</a:t>
            </a:r>
            <a:r>
              <a:rPr lang="de-AT" sz="4800" b="1" spc="-3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  <a:cs typeface="Calibri" panose="020F0502020204030204" pitchFamily="34" charset="0"/>
              </a:rPr>
              <a:t>ft</a:t>
            </a:r>
          </a:p>
        </p:txBody>
      </p:sp>
      <p:grpSp>
        <p:nvGrpSpPr>
          <p:cNvPr id="4" name="Kopfzeile">
            <a:extLst>
              <a:ext uri="{FF2B5EF4-FFF2-40B4-BE49-F238E27FC236}">
                <a16:creationId xmlns:a16="http://schemas.microsoft.com/office/drawing/2014/main" id="{BE5AEE8C-F28A-83E1-7C5C-2A0474739471}"/>
              </a:ext>
            </a:extLst>
          </p:cNvPr>
          <p:cNvGrpSpPr/>
          <p:nvPr/>
        </p:nvGrpSpPr>
        <p:grpSpPr>
          <a:xfrm>
            <a:off x="0" y="-7580"/>
            <a:ext cx="9144000" cy="940897"/>
            <a:chOff x="0" y="0"/>
            <a:chExt cx="10080625" cy="1037274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4418E156-E140-8841-4A00-1A47ABF095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735"/>
            <a:stretch/>
          </p:blipFill>
          <p:spPr>
            <a:xfrm>
              <a:off x="0" y="0"/>
              <a:ext cx="10080625" cy="1037274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D4979673-E683-B6E4-A90E-D10E3A742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6" y="35421"/>
              <a:ext cx="3097386" cy="92147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C146C1-4E52-4EEC-BAC0-F44DB0897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637928"/>
            <a:ext cx="8229600" cy="85496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AT" altLang="de-DE" sz="4800" b="1" kern="0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Automatisierungstechnik</a:t>
            </a:r>
            <a:endParaRPr lang="de-DE" altLang="de-DE" sz="4800" b="1" kern="0" dirty="0">
              <a:solidFill>
                <a:srgbClr val="009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Untertitel 2">
            <a:extLst>
              <a:ext uri="{FF2B5EF4-FFF2-40B4-BE49-F238E27FC236}">
                <a16:creationId xmlns:a16="http://schemas.microsoft.com/office/drawing/2014/main" id="{7C7C1B51-20FB-8CCD-E3AC-9EBF480C3932}"/>
              </a:ext>
            </a:extLst>
          </p:cNvPr>
          <p:cNvSpPr txBox="1">
            <a:spLocks/>
          </p:cNvSpPr>
          <p:nvPr/>
        </p:nvSpPr>
        <p:spPr bwMode="auto">
          <a:xfrm>
            <a:off x="308958" y="978713"/>
            <a:ext cx="8587281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de-AT" sz="2900" b="1" kern="1200" dirty="0">
                <a:solidFill>
                  <a:srgbClr val="000000">
                    <a:lumMod val="85000"/>
                    <a:lumOff val="15000"/>
                  </a:srgb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Abteilung für </a:t>
            </a:r>
            <a:r>
              <a:rPr lang="de-AT" sz="2900" b="1" kern="1200" dirty="0">
                <a:solidFill>
                  <a:srgbClr val="0066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Elektrotechnik</a:t>
            </a:r>
            <a:endParaRPr lang="de-AT" sz="2900" kern="0" dirty="0">
              <a:latin typeface="Arial Narrow" panose="020B0606020202030204" pitchFamily="34" charset="0"/>
            </a:endParaRPr>
          </a:p>
        </p:txBody>
      </p:sp>
      <p:grpSp>
        <p:nvGrpSpPr>
          <p:cNvPr id="6" name="Kopfzeile">
            <a:extLst>
              <a:ext uri="{FF2B5EF4-FFF2-40B4-BE49-F238E27FC236}">
                <a16:creationId xmlns:a16="http://schemas.microsoft.com/office/drawing/2014/main" id="{FE6DB0C4-73CE-9DC1-E717-31C499A2CBE4}"/>
              </a:ext>
            </a:extLst>
          </p:cNvPr>
          <p:cNvGrpSpPr/>
          <p:nvPr/>
        </p:nvGrpSpPr>
        <p:grpSpPr>
          <a:xfrm>
            <a:off x="1" y="361"/>
            <a:ext cx="9144000" cy="940897"/>
            <a:chOff x="0" y="0"/>
            <a:chExt cx="10080625" cy="1037274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B5C0CB82-96E4-2D78-2C3A-57CCFCB21E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735"/>
            <a:stretch/>
          </p:blipFill>
          <p:spPr>
            <a:xfrm>
              <a:off x="0" y="0"/>
              <a:ext cx="10080625" cy="1037274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A02CD342-3A92-88A9-962F-B90F18D8C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6" y="35421"/>
              <a:ext cx="3097386" cy="92147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492896"/>
            <a:ext cx="8229600" cy="3629493"/>
          </a:xfrm>
          <a:solidFill>
            <a:srgbClr val="F5F5F4">
              <a:alpha val="28000"/>
            </a:srgbClr>
          </a:solidFill>
        </p:spPr>
        <p:txBody>
          <a:bodyPr/>
          <a:lstStyle/>
          <a:p>
            <a:pPr eaLnBrk="1" hangingPunct="1"/>
            <a:endParaRPr lang="de-AT" altLang="de-DE" sz="2000" b="1" dirty="0">
              <a:solidFill>
                <a:srgbClr val="009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de-AT" altLang="de-DE" sz="36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Grundlagen der Mechatronik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de-AT" altLang="de-DE" sz="36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Messtechnik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de-AT" altLang="de-DE" sz="36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Digitaltechnik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</a:pPr>
            <a:r>
              <a:rPr lang="de-AT" altLang="de-DE" sz="36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Steuerungs-, Leit- und Regelungstechnik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CC7E6D2-4A69-4029-BD03-D53324B2C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637928"/>
            <a:ext cx="8229600" cy="85496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AT" altLang="de-DE" sz="4800" b="1" kern="0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Automatisierungstechnik</a:t>
            </a:r>
            <a:endParaRPr lang="de-DE" altLang="de-DE" sz="4800" b="1" kern="0" dirty="0">
              <a:solidFill>
                <a:srgbClr val="009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Untertitel 2">
            <a:extLst>
              <a:ext uri="{FF2B5EF4-FFF2-40B4-BE49-F238E27FC236}">
                <a16:creationId xmlns:a16="http://schemas.microsoft.com/office/drawing/2014/main" id="{0034A975-0B32-88CB-34E9-D8F65D0D7B6D}"/>
              </a:ext>
            </a:extLst>
          </p:cNvPr>
          <p:cNvSpPr txBox="1">
            <a:spLocks/>
          </p:cNvSpPr>
          <p:nvPr/>
        </p:nvSpPr>
        <p:spPr bwMode="auto">
          <a:xfrm>
            <a:off x="308958" y="978713"/>
            <a:ext cx="8587281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de-AT" sz="2900" b="1" kern="1200" dirty="0">
                <a:solidFill>
                  <a:srgbClr val="000000">
                    <a:lumMod val="85000"/>
                    <a:lumOff val="15000"/>
                  </a:srgb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Abteilung für </a:t>
            </a:r>
            <a:r>
              <a:rPr lang="de-AT" sz="2900" b="1" kern="1200" dirty="0">
                <a:solidFill>
                  <a:srgbClr val="0066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Elektrotechnik</a:t>
            </a:r>
            <a:endParaRPr lang="de-AT" sz="2900" kern="0" dirty="0">
              <a:latin typeface="Arial Narrow" panose="020B0606020202030204" pitchFamily="34" charset="0"/>
            </a:endParaRPr>
          </a:p>
        </p:txBody>
      </p:sp>
      <p:grpSp>
        <p:nvGrpSpPr>
          <p:cNvPr id="3" name="Kopfzeile">
            <a:extLst>
              <a:ext uri="{FF2B5EF4-FFF2-40B4-BE49-F238E27FC236}">
                <a16:creationId xmlns:a16="http://schemas.microsoft.com/office/drawing/2014/main" id="{3BFE02D8-6B95-2668-2DF7-BA6268ACB378}"/>
              </a:ext>
            </a:extLst>
          </p:cNvPr>
          <p:cNvGrpSpPr/>
          <p:nvPr/>
        </p:nvGrpSpPr>
        <p:grpSpPr>
          <a:xfrm>
            <a:off x="1" y="361"/>
            <a:ext cx="9144000" cy="940897"/>
            <a:chOff x="0" y="0"/>
            <a:chExt cx="10080625" cy="1037274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E38982D9-4C33-1B4A-5230-8D4D07265B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735"/>
            <a:stretch/>
          </p:blipFill>
          <p:spPr>
            <a:xfrm>
              <a:off x="0" y="0"/>
              <a:ext cx="10080625" cy="1037274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6E0710AE-8211-0BCC-B582-AA863EE22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6" y="35421"/>
              <a:ext cx="3097386" cy="92147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2201B68-9982-4017-91A4-44C0F1DE0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184" y="1637928"/>
            <a:ext cx="8229600" cy="854968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AT" altLang="de-DE" sz="4800" b="1" kern="0" dirty="0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Antriebstechnik</a:t>
            </a:r>
            <a:endParaRPr lang="de-DE" altLang="de-DE" sz="4800" b="1" kern="0" dirty="0">
              <a:solidFill>
                <a:srgbClr val="99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Untertitel 2">
            <a:extLst>
              <a:ext uri="{FF2B5EF4-FFF2-40B4-BE49-F238E27FC236}">
                <a16:creationId xmlns:a16="http://schemas.microsoft.com/office/drawing/2014/main" id="{0811D21D-8912-D6F3-ACFE-E9A1F918B127}"/>
              </a:ext>
            </a:extLst>
          </p:cNvPr>
          <p:cNvSpPr txBox="1">
            <a:spLocks/>
          </p:cNvSpPr>
          <p:nvPr/>
        </p:nvSpPr>
        <p:spPr bwMode="auto">
          <a:xfrm>
            <a:off x="308958" y="978713"/>
            <a:ext cx="8587281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de-AT" sz="2900" b="1" kern="1200" dirty="0">
                <a:solidFill>
                  <a:srgbClr val="000000">
                    <a:lumMod val="85000"/>
                    <a:lumOff val="15000"/>
                  </a:srgb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Abteilung für </a:t>
            </a:r>
            <a:r>
              <a:rPr lang="de-AT" sz="2900" b="1" kern="1200" dirty="0">
                <a:solidFill>
                  <a:srgbClr val="0066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Elektrotechnik</a:t>
            </a:r>
            <a:endParaRPr lang="de-AT" sz="2900" kern="0" dirty="0">
              <a:latin typeface="Arial Narrow" panose="020B0606020202030204" pitchFamily="34" charset="0"/>
            </a:endParaRPr>
          </a:p>
        </p:txBody>
      </p:sp>
      <p:grpSp>
        <p:nvGrpSpPr>
          <p:cNvPr id="6" name="Kopfzeile">
            <a:extLst>
              <a:ext uri="{FF2B5EF4-FFF2-40B4-BE49-F238E27FC236}">
                <a16:creationId xmlns:a16="http://schemas.microsoft.com/office/drawing/2014/main" id="{21051ECF-8D7B-2DD5-FC34-3D48F1B0B1E3}"/>
              </a:ext>
            </a:extLst>
          </p:cNvPr>
          <p:cNvGrpSpPr/>
          <p:nvPr/>
        </p:nvGrpSpPr>
        <p:grpSpPr>
          <a:xfrm>
            <a:off x="1" y="361"/>
            <a:ext cx="9144000" cy="940897"/>
            <a:chOff x="0" y="0"/>
            <a:chExt cx="10080625" cy="1037274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4987E2B4-31C3-EA30-9C8C-2EA73647BC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735"/>
            <a:stretch/>
          </p:blipFill>
          <p:spPr>
            <a:xfrm>
              <a:off x="0" y="0"/>
              <a:ext cx="10080625" cy="1037274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CB7D4B56-3945-6DA0-B3E0-42B1C300A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6" y="35421"/>
              <a:ext cx="3097386" cy="92147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3184" y="2535811"/>
            <a:ext cx="8229600" cy="3989533"/>
          </a:xfrm>
          <a:solidFill>
            <a:srgbClr val="FAFBFC">
              <a:alpha val="20000"/>
            </a:srgbClr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endParaRPr lang="de-AT" altLang="de-DE" sz="1800" b="1" dirty="0">
              <a:solidFill>
                <a:srgbClr val="B242B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r>
              <a:rPr lang="de-AT" altLang="de-DE" sz="3600" b="1" dirty="0">
                <a:solidFill>
                  <a:srgbClr val="B242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Elektromagnetismus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r>
              <a:rPr lang="de-AT" altLang="de-DE" sz="3600" b="1" dirty="0">
                <a:solidFill>
                  <a:srgbClr val="B242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Grundlagen des Maschinenbaus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r>
              <a:rPr lang="de-AT" altLang="de-DE" sz="3600" b="1" dirty="0">
                <a:solidFill>
                  <a:srgbClr val="B242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Transformatoren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r>
              <a:rPr lang="de-AT" altLang="de-DE" sz="3600" b="1" dirty="0">
                <a:solidFill>
                  <a:srgbClr val="B242B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Motoren und Generatoren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726F938-D560-4996-977B-288C37D36A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184" y="1637928"/>
            <a:ext cx="8229600" cy="854968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AT" altLang="de-DE" sz="4800" b="1" kern="0" dirty="0">
                <a:solidFill>
                  <a:srgbClr val="99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Antriebstechnik</a:t>
            </a:r>
            <a:endParaRPr lang="de-DE" altLang="de-DE" sz="4800" b="1" kern="0" dirty="0">
              <a:solidFill>
                <a:srgbClr val="99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Untertitel 2">
            <a:extLst>
              <a:ext uri="{FF2B5EF4-FFF2-40B4-BE49-F238E27FC236}">
                <a16:creationId xmlns:a16="http://schemas.microsoft.com/office/drawing/2014/main" id="{30D54F9F-4E24-BAC9-273B-F28169DABCF5}"/>
              </a:ext>
            </a:extLst>
          </p:cNvPr>
          <p:cNvSpPr txBox="1">
            <a:spLocks/>
          </p:cNvSpPr>
          <p:nvPr/>
        </p:nvSpPr>
        <p:spPr bwMode="auto">
          <a:xfrm>
            <a:off x="308958" y="978713"/>
            <a:ext cx="8587281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de-AT" sz="2900" b="1" kern="1200" dirty="0">
                <a:solidFill>
                  <a:srgbClr val="000000">
                    <a:lumMod val="85000"/>
                    <a:lumOff val="15000"/>
                  </a:srgb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Abteilung für </a:t>
            </a:r>
            <a:r>
              <a:rPr lang="de-AT" sz="2900" b="1" kern="1200" dirty="0">
                <a:solidFill>
                  <a:srgbClr val="0066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Elektrotechnik</a:t>
            </a:r>
            <a:endParaRPr lang="de-AT" sz="2900" kern="0" dirty="0">
              <a:latin typeface="Arial Narrow" panose="020B0606020202030204" pitchFamily="34" charset="0"/>
            </a:endParaRPr>
          </a:p>
        </p:txBody>
      </p:sp>
      <p:grpSp>
        <p:nvGrpSpPr>
          <p:cNvPr id="3" name="Kopfzeile">
            <a:extLst>
              <a:ext uri="{FF2B5EF4-FFF2-40B4-BE49-F238E27FC236}">
                <a16:creationId xmlns:a16="http://schemas.microsoft.com/office/drawing/2014/main" id="{6FDBDCD6-F107-106B-6508-B2DD18836D40}"/>
              </a:ext>
            </a:extLst>
          </p:cNvPr>
          <p:cNvGrpSpPr/>
          <p:nvPr/>
        </p:nvGrpSpPr>
        <p:grpSpPr>
          <a:xfrm>
            <a:off x="1" y="361"/>
            <a:ext cx="9144000" cy="940897"/>
            <a:chOff x="0" y="0"/>
            <a:chExt cx="10080625" cy="1037274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54CA935B-2A08-DCED-CA33-4DDFC4BE9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735"/>
            <a:stretch/>
          </p:blipFill>
          <p:spPr>
            <a:xfrm>
              <a:off x="0" y="0"/>
              <a:ext cx="10080625" cy="1037274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136F826D-BE00-12FC-45F3-A5C954559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6" y="35421"/>
              <a:ext cx="3097386" cy="92147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D5E4E81-213B-47E7-94E3-77CDD1C871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99" y="1637928"/>
            <a:ext cx="8229600" cy="854968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AT" altLang="de-DE" sz="4800" b="1" kern="0" dirty="0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Industrie-Elektronik</a:t>
            </a:r>
            <a:endParaRPr lang="de-DE" altLang="de-DE" sz="4800" b="1" kern="0" dirty="0">
              <a:solidFill>
                <a:srgbClr val="0099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Kopfzeile">
            <a:extLst>
              <a:ext uri="{FF2B5EF4-FFF2-40B4-BE49-F238E27FC236}">
                <a16:creationId xmlns:a16="http://schemas.microsoft.com/office/drawing/2014/main" id="{186FD896-A215-C85E-4694-51AC586D51E0}"/>
              </a:ext>
            </a:extLst>
          </p:cNvPr>
          <p:cNvGrpSpPr/>
          <p:nvPr/>
        </p:nvGrpSpPr>
        <p:grpSpPr>
          <a:xfrm>
            <a:off x="1" y="361"/>
            <a:ext cx="9144000" cy="940897"/>
            <a:chOff x="0" y="0"/>
            <a:chExt cx="10080625" cy="1037274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E1D09069-C217-9C66-18F7-4F539BB9B2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735"/>
            <a:stretch/>
          </p:blipFill>
          <p:spPr>
            <a:xfrm>
              <a:off x="0" y="0"/>
              <a:ext cx="10080625" cy="1037274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19550A1E-F78F-DC15-18E2-A48A04189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6" y="35421"/>
              <a:ext cx="3097386" cy="921472"/>
            </a:xfrm>
            <a:prstGeom prst="rect">
              <a:avLst/>
            </a:prstGeom>
          </p:spPr>
        </p:pic>
      </p:grpSp>
      <p:sp>
        <p:nvSpPr>
          <p:cNvPr id="10" name="Untertitel 2">
            <a:extLst>
              <a:ext uri="{FF2B5EF4-FFF2-40B4-BE49-F238E27FC236}">
                <a16:creationId xmlns:a16="http://schemas.microsoft.com/office/drawing/2014/main" id="{DD6E015F-7997-29CF-5288-F95FFA764DE2}"/>
              </a:ext>
            </a:extLst>
          </p:cNvPr>
          <p:cNvSpPr txBox="1">
            <a:spLocks/>
          </p:cNvSpPr>
          <p:nvPr/>
        </p:nvSpPr>
        <p:spPr bwMode="auto">
          <a:xfrm>
            <a:off x="308958" y="978713"/>
            <a:ext cx="8587281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de-AT" sz="2900" b="1" kern="12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63500">
                    <a:schemeClr val="bg1">
                      <a:alpha val="70000"/>
                    </a:schemeClr>
                  </a:glo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Abteilung für </a:t>
            </a:r>
            <a:r>
              <a:rPr lang="de-AT" sz="2900" b="1" kern="1200" dirty="0">
                <a:solidFill>
                  <a:srgbClr val="006600"/>
                </a:solidFill>
                <a:effectLst>
                  <a:glow rad="63500">
                    <a:schemeClr val="bg1">
                      <a:alpha val="70000"/>
                    </a:schemeClr>
                  </a:glo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Elektrotechnik</a:t>
            </a:r>
            <a:endParaRPr lang="de-AT" sz="2900" kern="0" dirty="0">
              <a:effectLst>
                <a:glow rad="63500">
                  <a:schemeClr val="bg1">
                    <a:alpha val="70000"/>
                  </a:schemeClr>
                </a:glow>
              </a:effectLst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522909"/>
            <a:ext cx="8229600" cy="3858419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endParaRPr lang="de-AT" altLang="de-DE" b="1" dirty="0">
              <a:solidFill>
                <a:srgbClr val="0099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r>
              <a:rPr lang="de-AT" altLang="de-DE" sz="3600" b="1" dirty="0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Elektronische Bauelemente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r>
              <a:rPr lang="de-AT" altLang="de-DE" sz="3600" b="1" dirty="0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Analoge und Digitale Schaltungstechnik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r>
              <a:rPr lang="de-AT" altLang="de-DE" sz="3600" b="1" dirty="0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Leistungselektronik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r>
              <a:rPr lang="de-AT" altLang="de-DE" sz="3600" b="1" dirty="0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Übertragungstechnik</a:t>
            </a:r>
            <a:endParaRPr lang="de-DE" altLang="de-DE" sz="3600" b="1" dirty="0">
              <a:solidFill>
                <a:srgbClr val="0099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C17645D-BBF5-404B-913F-5E3CD7DC9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99" y="1637928"/>
            <a:ext cx="8229600" cy="854968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AT" altLang="de-DE" sz="4800" b="1" kern="0" dirty="0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Industrie-Elektronik</a:t>
            </a:r>
            <a:endParaRPr lang="de-DE" altLang="de-DE" sz="4800" b="1" kern="0" dirty="0">
              <a:solidFill>
                <a:srgbClr val="0099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Kopfzeile">
            <a:extLst>
              <a:ext uri="{FF2B5EF4-FFF2-40B4-BE49-F238E27FC236}">
                <a16:creationId xmlns:a16="http://schemas.microsoft.com/office/drawing/2014/main" id="{36EE8AE1-A1E6-FA6D-A72F-0009B34A36A7}"/>
              </a:ext>
            </a:extLst>
          </p:cNvPr>
          <p:cNvGrpSpPr/>
          <p:nvPr/>
        </p:nvGrpSpPr>
        <p:grpSpPr>
          <a:xfrm>
            <a:off x="1" y="361"/>
            <a:ext cx="9144000" cy="940897"/>
            <a:chOff x="0" y="0"/>
            <a:chExt cx="10080625" cy="1037274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1C45901C-96E5-12AF-D2C0-9B4536AE13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735"/>
            <a:stretch/>
          </p:blipFill>
          <p:spPr>
            <a:xfrm>
              <a:off x="0" y="0"/>
              <a:ext cx="10080625" cy="1037274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2982F953-A689-A5F6-3ADC-7CC8A6B89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6" y="35421"/>
              <a:ext cx="3097386" cy="921472"/>
            </a:xfrm>
            <a:prstGeom prst="rect">
              <a:avLst/>
            </a:prstGeom>
          </p:spPr>
        </p:pic>
      </p:grpSp>
      <p:sp>
        <p:nvSpPr>
          <p:cNvPr id="12" name="Untertitel 2">
            <a:extLst>
              <a:ext uri="{FF2B5EF4-FFF2-40B4-BE49-F238E27FC236}">
                <a16:creationId xmlns:a16="http://schemas.microsoft.com/office/drawing/2014/main" id="{052AD85C-46E4-4589-839E-06C442155F36}"/>
              </a:ext>
            </a:extLst>
          </p:cNvPr>
          <p:cNvSpPr txBox="1">
            <a:spLocks/>
          </p:cNvSpPr>
          <p:nvPr/>
        </p:nvSpPr>
        <p:spPr bwMode="auto">
          <a:xfrm>
            <a:off x="308958" y="978713"/>
            <a:ext cx="8587281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de-AT" sz="2900" b="1" kern="12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63500">
                    <a:schemeClr val="bg1">
                      <a:alpha val="70000"/>
                    </a:schemeClr>
                  </a:glo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Abteilung für </a:t>
            </a:r>
            <a:r>
              <a:rPr lang="de-AT" sz="2900" b="1" kern="1200" dirty="0">
                <a:solidFill>
                  <a:srgbClr val="006600"/>
                </a:solidFill>
                <a:effectLst>
                  <a:glow rad="63500">
                    <a:schemeClr val="bg1">
                      <a:alpha val="70000"/>
                    </a:schemeClr>
                  </a:glo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Elektrotechnik</a:t>
            </a:r>
            <a:endParaRPr lang="de-AT" sz="2900" kern="0" dirty="0">
              <a:effectLst>
                <a:glow rad="63500">
                  <a:schemeClr val="bg1">
                    <a:alpha val="70000"/>
                  </a:schemeClr>
                </a:glow>
              </a:effectLst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5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10575681-1B72-4FA5-84FB-E4E06ED62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99" y="1637928"/>
            <a:ext cx="8229600" cy="854968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AT" altLang="de-DE" sz="4800" b="1" kern="0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Informationstechnik</a:t>
            </a:r>
            <a:endParaRPr lang="de-DE" altLang="de-DE" sz="4800" b="1" kern="0" dirty="0">
              <a:solidFill>
                <a:srgbClr val="9900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Untertitel 2">
            <a:extLst>
              <a:ext uri="{FF2B5EF4-FFF2-40B4-BE49-F238E27FC236}">
                <a16:creationId xmlns:a16="http://schemas.microsoft.com/office/drawing/2014/main" id="{16403877-077B-38E1-1F02-DFB262821CE4}"/>
              </a:ext>
            </a:extLst>
          </p:cNvPr>
          <p:cNvSpPr txBox="1">
            <a:spLocks/>
          </p:cNvSpPr>
          <p:nvPr/>
        </p:nvSpPr>
        <p:spPr bwMode="auto">
          <a:xfrm>
            <a:off x="308958" y="978713"/>
            <a:ext cx="8587281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de-AT" sz="2900" b="1" kern="1200" dirty="0">
                <a:solidFill>
                  <a:srgbClr val="000000">
                    <a:lumMod val="85000"/>
                    <a:lumOff val="15000"/>
                  </a:srgb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Abteilung für </a:t>
            </a:r>
            <a:r>
              <a:rPr lang="de-AT" sz="2900" b="1" kern="1200" dirty="0">
                <a:solidFill>
                  <a:srgbClr val="0066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Elektrotechnik</a:t>
            </a:r>
            <a:endParaRPr lang="de-AT" sz="2900" kern="0" dirty="0">
              <a:latin typeface="Arial Narrow" panose="020B0606020202030204" pitchFamily="34" charset="0"/>
            </a:endParaRPr>
          </a:p>
        </p:txBody>
      </p:sp>
      <p:grpSp>
        <p:nvGrpSpPr>
          <p:cNvPr id="6" name="Kopfzeile">
            <a:extLst>
              <a:ext uri="{FF2B5EF4-FFF2-40B4-BE49-F238E27FC236}">
                <a16:creationId xmlns:a16="http://schemas.microsoft.com/office/drawing/2014/main" id="{92116976-5D85-45C0-94F0-385BA4C1849A}"/>
              </a:ext>
            </a:extLst>
          </p:cNvPr>
          <p:cNvGrpSpPr/>
          <p:nvPr/>
        </p:nvGrpSpPr>
        <p:grpSpPr>
          <a:xfrm>
            <a:off x="1" y="361"/>
            <a:ext cx="9144000" cy="940897"/>
            <a:chOff x="0" y="0"/>
            <a:chExt cx="10080625" cy="1037274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C9A70DE1-FC07-D989-6E65-EB6CB786BB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735"/>
            <a:stretch/>
          </p:blipFill>
          <p:spPr>
            <a:xfrm>
              <a:off x="0" y="0"/>
              <a:ext cx="10080625" cy="1037274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1E76E84D-D32A-2F53-0970-EF863A8EA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6" y="35421"/>
              <a:ext cx="3097386" cy="92147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199" y="2500336"/>
            <a:ext cx="8229600" cy="3160912"/>
          </a:xfrm>
          <a:solidFill>
            <a:srgbClr val="990033">
              <a:alpha val="2000"/>
            </a:srgbClr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endParaRPr lang="de-AT" altLang="de-DE" sz="1600" b="1" dirty="0">
              <a:solidFill>
                <a:srgbClr val="9900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r>
              <a:rPr lang="de-AT" altLang="de-DE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EDV-Grundlagen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r>
              <a:rPr lang="de-AT" altLang="de-DE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Programmierung von Embedded Systems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r>
              <a:rPr lang="de-AT" altLang="de-DE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Netzwerktechnik und Bussysteme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r>
              <a:rPr lang="de-AT" altLang="de-DE" b="1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Datenbanken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67B93ADB-BABC-4857-AD68-E8A80C370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99" y="1637928"/>
            <a:ext cx="8229600" cy="854968"/>
          </a:xfrm>
          <a:prstGeom prst="rect">
            <a:avLst/>
          </a:prstGeom>
          <a:solidFill>
            <a:srgbClr val="990033">
              <a:alpha val="1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AT" altLang="de-DE" sz="4800" b="1" kern="0" dirty="0">
                <a:solidFill>
                  <a:srgbClr val="9900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Informationstechnik</a:t>
            </a:r>
            <a:endParaRPr lang="de-DE" altLang="de-DE" sz="4800" b="1" kern="0" dirty="0">
              <a:solidFill>
                <a:srgbClr val="9900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Untertitel 2">
            <a:extLst>
              <a:ext uri="{FF2B5EF4-FFF2-40B4-BE49-F238E27FC236}">
                <a16:creationId xmlns:a16="http://schemas.microsoft.com/office/drawing/2014/main" id="{8B247588-E711-957D-DAA5-CF4668A3FD58}"/>
              </a:ext>
            </a:extLst>
          </p:cNvPr>
          <p:cNvSpPr txBox="1">
            <a:spLocks/>
          </p:cNvSpPr>
          <p:nvPr/>
        </p:nvSpPr>
        <p:spPr bwMode="auto">
          <a:xfrm>
            <a:off x="308958" y="978713"/>
            <a:ext cx="8587281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de-AT" sz="2900" b="1" kern="1200" dirty="0">
                <a:solidFill>
                  <a:srgbClr val="000000">
                    <a:lumMod val="85000"/>
                    <a:lumOff val="15000"/>
                  </a:srgb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Abteilung für </a:t>
            </a:r>
            <a:r>
              <a:rPr lang="de-AT" sz="2900" b="1" kern="1200" dirty="0">
                <a:solidFill>
                  <a:srgbClr val="0066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Elektrotechnik</a:t>
            </a:r>
            <a:endParaRPr lang="de-AT" sz="2900" kern="0" dirty="0">
              <a:latin typeface="Arial Narrow" panose="020B0606020202030204" pitchFamily="34" charset="0"/>
            </a:endParaRPr>
          </a:p>
        </p:txBody>
      </p:sp>
      <p:grpSp>
        <p:nvGrpSpPr>
          <p:cNvPr id="3" name="Kopfzeile">
            <a:extLst>
              <a:ext uri="{FF2B5EF4-FFF2-40B4-BE49-F238E27FC236}">
                <a16:creationId xmlns:a16="http://schemas.microsoft.com/office/drawing/2014/main" id="{E8923002-FB48-8998-D543-9AC3199EECCA}"/>
              </a:ext>
            </a:extLst>
          </p:cNvPr>
          <p:cNvGrpSpPr/>
          <p:nvPr/>
        </p:nvGrpSpPr>
        <p:grpSpPr>
          <a:xfrm>
            <a:off x="1" y="361"/>
            <a:ext cx="9144000" cy="940897"/>
            <a:chOff x="0" y="0"/>
            <a:chExt cx="10080625" cy="1037274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0653696D-10E2-1FC3-86A8-62042E04D3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735"/>
            <a:stretch/>
          </p:blipFill>
          <p:spPr>
            <a:xfrm>
              <a:off x="0" y="0"/>
              <a:ext cx="10080625" cy="1037274"/>
            </a:xfrm>
            <a:prstGeom prst="rect">
              <a:avLst/>
            </a:prstGeom>
          </p:spPr>
        </p:pic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17077C43-52F4-F6B2-84C7-16AAA29C4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6" y="35421"/>
              <a:ext cx="3097386" cy="92147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6AB649A7-DC58-A6DB-7A2D-0D6392CC7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99" y="1637928"/>
            <a:ext cx="8229600" cy="85496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AT" altLang="de-DE" sz="4800" b="1" kern="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E-Mobility</a:t>
            </a:r>
            <a:endParaRPr lang="de-DE" altLang="de-DE" sz="4800" b="1" kern="0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Kopfzeile">
            <a:extLst>
              <a:ext uri="{FF2B5EF4-FFF2-40B4-BE49-F238E27FC236}">
                <a16:creationId xmlns:a16="http://schemas.microsoft.com/office/drawing/2014/main" id="{96F0211A-9B47-E31F-B09A-BED178EC1926}"/>
              </a:ext>
            </a:extLst>
          </p:cNvPr>
          <p:cNvGrpSpPr/>
          <p:nvPr/>
        </p:nvGrpSpPr>
        <p:grpSpPr>
          <a:xfrm>
            <a:off x="1" y="361"/>
            <a:ext cx="9144000" cy="940897"/>
            <a:chOff x="0" y="0"/>
            <a:chExt cx="10080625" cy="1037274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D4FC5869-3C3D-1481-8463-7845E58223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735"/>
            <a:stretch/>
          </p:blipFill>
          <p:spPr>
            <a:xfrm>
              <a:off x="0" y="0"/>
              <a:ext cx="10080625" cy="1037274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C81D3F9B-F6D2-5AF8-34B6-C5751F34B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6" y="35421"/>
              <a:ext cx="3097386" cy="921472"/>
            </a:xfrm>
            <a:prstGeom prst="rect">
              <a:avLst/>
            </a:prstGeom>
          </p:spPr>
        </p:pic>
      </p:grpSp>
      <p:sp>
        <p:nvSpPr>
          <p:cNvPr id="4" name="Untertitel 2">
            <a:extLst>
              <a:ext uri="{FF2B5EF4-FFF2-40B4-BE49-F238E27FC236}">
                <a16:creationId xmlns:a16="http://schemas.microsoft.com/office/drawing/2014/main" id="{CE63640B-DED3-9A46-EF72-C6D7329194C4}"/>
              </a:ext>
            </a:extLst>
          </p:cNvPr>
          <p:cNvSpPr txBox="1">
            <a:spLocks/>
          </p:cNvSpPr>
          <p:nvPr/>
        </p:nvSpPr>
        <p:spPr bwMode="auto">
          <a:xfrm>
            <a:off x="308958" y="978713"/>
            <a:ext cx="8587281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de-AT" sz="2900" b="1" kern="12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63500">
                    <a:schemeClr val="bg1">
                      <a:alpha val="70000"/>
                    </a:schemeClr>
                  </a:glo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Abteilung für </a:t>
            </a:r>
            <a:r>
              <a:rPr lang="de-AT" sz="2900" b="1" kern="1200" dirty="0">
                <a:solidFill>
                  <a:srgbClr val="006600"/>
                </a:solidFill>
                <a:effectLst>
                  <a:glow rad="63500">
                    <a:schemeClr val="bg1">
                      <a:alpha val="70000"/>
                    </a:schemeClr>
                  </a:glo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Elektrotechnik</a:t>
            </a:r>
            <a:endParaRPr lang="de-AT" sz="2900" kern="0" dirty="0">
              <a:effectLst>
                <a:glow rad="63500">
                  <a:schemeClr val="bg1">
                    <a:alpha val="70000"/>
                  </a:schemeClr>
                </a:glo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137322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3A83E04D-4946-F903-44FA-AF3847581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99" y="1637928"/>
            <a:ext cx="8229600" cy="854968"/>
          </a:xfrm>
          <a:prstGeom prst="rect">
            <a:avLst/>
          </a:prstGeom>
          <a:solidFill>
            <a:srgbClr val="00B050">
              <a:alpha val="30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AT" altLang="de-DE" sz="4800" b="1" kern="0" dirty="0">
                <a:solidFill>
                  <a:srgbClr val="008000"/>
                </a:solidFill>
                <a:effectLst>
                  <a:glow rad="127000">
                    <a:schemeClr val="bg1">
                      <a:alpha val="9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E-Mobility</a:t>
            </a:r>
            <a:endParaRPr lang="de-DE" altLang="de-DE" sz="4800" b="1" kern="0" dirty="0">
              <a:solidFill>
                <a:srgbClr val="008000"/>
              </a:solidFill>
              <a:effectLst>
                <a:glow rad="127000">
                  <a:schemeClr val="bg1">
                    <a:alpha val="90000"/>
                  </a:scheme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Kopfzeile">
            <a:extLst>
              <a:ext uri="{FF2B5EF4-FFF2-40B4-BE49-F238E27FC236}">
                <a16:creationId xmlns:a16="http://schemas.microsoft.com/office/drawing/2014/main" id="{4EAF1190-B752-2638-1968-AD9BBF0ACC20}"/>
              </a:ext>
            </a:extLst>
          </p:cNvPr>
          <p:cNvGrpSpPr/>
          <p:nvPr/>
        </p:nvGrpSpPr>
        <p:grpSpPr>
          <a:xfrm>
            <a:off x="1" y="361"/>
            <a:ext cx="9144000" cy="940897"/>
            <a:chOff x="0" y="0"/>
            <a:chExt cx="10080625" cy="1037274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F7856F7B-F035-3C35-4ED7-AC75279F64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735"/>
            <a:stretch/>
          </p:blipFill>
          <p:spPr>
            <a:xfrm>
              <a:off x="0" y="0"/>
              <a:ext cx="10080625" cy="1037274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58867675-6C05-D974-7663-C9EA520B7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6" y="35421"/>
              <a:ext cx="3097386" cy="921472"/>
            </a:xfrm>
            <a:prstGeom prst="rect">
              <a:avLst/>
            </a:prstGeom>
          </p:spPr>
        </p:pic>
      </p:grpSp>
      <p:sp>
        <p:nvSpPr>
          <p:cNvPr id="2" name="Rectangle 3">
            <a:extLst>
              <a:ext uri="{FF2B5EF4-FFF2-40B4-BE49-F238E27FC236}">
                <a16:creationId xmlns:a16="http://schemas.microsoft.com/office/drawing/2014/main" id="{B6483922-7EC0-871B-35A7-43428731D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99" y="2500336"/>
            <a:ext cx="8229600" cy="3736976"/>
          </a:xfrm>
          <a:prstGeom prst="rect">
            <a:avLst/>
          </a:prstGeom>
          <a:solidFill>
            <a:srgbClr val="990033">
              <a:alpha val="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endParaRPr lang="de-AT" altLang="de-DE" sz="1600" b="1" kern="0" dirty="0">
              <a:solidFill>
                <a:srgbClr val="99003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Hybridantriebe, Elektrofahrzeuge </a:t>
            </a:r>
            <a:br>
              <a:rPr lang="de-DE" b="1" dirty="0"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b="1" dirty="0"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 Bahnantriebe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Energiespeicher und Akkumulatoren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Ladestationen für E-Autos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ökologischer Fußabdruck </a:t>
            </a:r>
            <a:br>
              <a:rPr lang="de-DE" b="1" dirty="0"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b="1" dirty="0">
                <a:solidFill>
                  <a:srgbClr val="008000"/>
                </a:solidFill>
                <a:effectLst>
                  <a:glow rad="127000">
                    <a:schemeClr val="bg1"/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unterschiedlicher Mobilitätskonzepte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8F94984-68A8-DD67-AD45-FCD1AA8017F3}"/>
              </a:ext>
            </a:extLst>
          </p:cNvPr>
          <p:cNvSpPr txBox="1">
            <a:spLocks/>
          </p:cNvSpPr>
          <p:nvPr/>
        </p:nvSpPr>
        <p:spPr bwMode="auto">
          <a:xfrm>
            <a:off x="308958" y="978713"/>
            <a:ext cx="8587281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de-AT" sz="2900" b="1" kern="12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63500">
                    <a:schemeClr val="bg1">
                      <a:alpha val="70000"/>
                    </a:schemeClr>
                  </a:glo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Abteilung für </a:t>
            </a:r>
            <a:r>
              <a:rPr lang="de-AT" sz="2900" b="1" kern="1200" dirty="0">
                <a:solidFill>
                  <a:srgbClr val="006600"/>
                </a:solidFill>
                <a:effectLst>
                  <a:glow rad="63500">
                    <a:schemeClr val="bg1">
                      <a:alpha val="70000"/>
                    </a:schemeClr>
                  </a:glo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Elektrotechnik</a:t>
            </a:r>
            <a:endParaRPr lang="de-AT" sz="2900" kern="0" dirty="0">
              <a:effectLst>
                <a:glow rad="63500">
                  <a:schemeClr val="bg1">
                    <a:alpha val="70000"/>
                  </a:schemeClr>
                </a:glow>
              </a:effectLst>
              <a:latin typeface="Arial Narrow" panose="020B060602020203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12C7019-30A3-0910-FD68-C221FAB3B8DB}"/>
              </a:ext>
            </a:extLst>
          </p:cNvPr>
          <p:cNvSpPr txBox="1"/>
          <p:nvPr/>
        </p:nvSpPr>
        <p:spPr>
          <a:xfrm>
            <a:off x="7146293" y="6581001"/>
            <a:ext cx="19683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>
                <a:solidFill>
                  <a:schemeClr val="bg2">
                    <a:lumMod val="75000"/>
                  </a:schemeClr>
                </a:solidFill>
              </a:rPr>
              <a:t>© </a:t>
            </a:r>
            <a:r>
              <a:rPr lang="de-AT" sz="1200" dirty="0" err="1">
                <a:solidFill>
                  <a:schemeClr val="bg2">
                    <a:lumMod val="75000"/>
                  </a:schemeClr>
                </a:solidFill>
              </a:rPr>
              <a:t>AdobeStock</a:t>
            </a:r>
            <a:r>
              <a:rPr lang="de-AT" sz="1200" dirty="0">
                <a:solidFill>
                  <a:schemeClr val="bg2">
                    <a:lumMod val="75000"/>
                  </a:schemeClr>
                </a:solidFill>
              </a:rPr>
              <a:t> 269963956</a:t>
            </a:r>
          </a:p>
        </p:txBody>
      </p:sp>
    </p:spTree>
    <p:extLst>
      <p:ext uri="{BB962C8B-B14F-4D97-AF65-F5344CB8AC3E}">
        <p14:creationId xmlns:p14="http://schemas.microsoft.com/office/powerpoint/2010/main" val="58674300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B8107E-FAAA-4038-9A9F-ADD2855D01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rgbClr val="EAEAEA">
              <a:alpha val="40000"/>
            </a:srgbClr>
          </a:solidFill>
        </p:spPr>
        <p:txBody>
          <a:bodyPr/>
          <a:lstStyle/>
          <a:p>
            <a:r>
              <a:rPr lang="de-AT" b="1" dirty="0">
                <a:latin typeface="Calibri" panose="020F0502020204030204" pitchFamily="34" charset="0"/>
                <a:cs typeface="Calibri" panose="020F0502020204030204" pitchFamily="34" charset="0"/>
              </a:rPr>
              <a:t>Welche Ausbildungen </a:t>
            </a:r>
            <a:br>
              <a:rPr lang="de-AT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AT" b="1" dirty="0">
                <a:latin typeface="Calibri" panose="020F0502020204030204" pitchFamily="34" charset="0"/>
                <a:cs typeface="Calibri" panose="020F0502020204030204" pitchFamily="34" charset="0"/>
              </a:rPr>
              <a:t>bieten wir Dir an ...</a:t>
            </a:r>
          </a:p>
        </p:txBody>
      </p:sp>
      <p:graphicFrame>
        <p:nvGraphicFramePr>
          <p:cNvPr id="5" name="Tabelle 5">
            <a:extLst>
              <a:ext uri="{FF2B5EF4-FFF2-40B4-BE49-F238E27FC236}">
                <a16:creationId xmlns:a16="http://schemas.microsoft.com/office/drawing/2014/main" id="{CF288FCD-15AC-41A9-87F6-B072258D4F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9085273"/>
              </p:ext>
            </p:extLst>
          </p:nvPr>
        </p:nvGraphicFramePr>
        <p:xfrm>
          <a:off x="685800" y="3933056"/>
          <a:ext cx="7772400" cy="2304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3427743776"/>
                    </a:ext>
                  </a:extLst>
                </a:gridCol>
                <a:gridCol w="3886200">
                  <a:extLst>
                    <a:ext uri="{9D8B030D-6E8A-4147-A177-3AD203B41FA5}">
                      <a16:colId xmlns:a16="http://schemas.microsoft.com/office/drawing/2014/main" val="966365231"/>
                    </a:ext>
                  </a:extLst>
                </a:gridCol>
              </a:tblGrid>
              <a:tr h="2304256">
                <a:tc>
                  <a:txBody>
                    <a:bodyPr/>
                    <a:lstStyle/>
                    <a:p>
                      <a:pPr algn="ctr"/>
                      <a:r>
                        <a:rPr lang="de-AT" sz="3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Höhere Lehranstalt </a:t>
                      </a:r>
                      <a:br>
                        <a:rPr lang="de-AT" sz="3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de-AT" sz="3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für </a:t>
                      </a:r>
                      <a:r>
                        <a:rPr lang="de-AT" sz="3200" dirty="0">
                          <a:solidFill>
                            <a:srgbClr val="0064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Elektrotechnik</a:t>
                      </a:r>
                    </a:p>
                    <a:p>
                      <a:pPr algn="ctr"/>
                      <a:endParaRPr lang="de-AT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de-AT" sz="2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5-jährig</a:t>
                      </a:r>
                      <a:br>
                        <a:rPr lang="de-AT" sz="2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de-AT" sz="2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mit Reife- und Diplomprüfung</a:t>
                      </a:r>
                      <a:br>
                        <a:rPr lang="de-AT" sz="2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de-AT" sz="20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(Matura)</a:t>
                      </a:r>
                      <a:endParaRPr lang="de-AT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FFBD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3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Fachschule für </a:t>
                      </a:r>
                      <a:br>
                        <a:rPr lang="de-AT" sz="3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de-AT" sz="3200" dirty="0">
                          <a:solidFill>
                            <a:srgbClr val="0064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Elektrotechnik</a:t>
                      </a:r>
                    </a:p>
                    <a:p>
                      <a:pPr algn="ctr"/>
                      <a:endParaRPr lang="de-AT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de-AT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4-jährig</a:t>
                      </a:r>
                      <a:br>
                        <a:rPr lang="de-AT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</a:br>
                      <a:r>
                        <a:rPr lang="de-AT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mit Fachschul-Abschlussprüfung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FFBD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213705"/>
                  </a:ext>
                </a:extLst>
              </a:tr>
            </a:tbl>
          </a:graphicData>
        </a:graphic>
      </p:graphicFrame>
      <p:grpSp>
        <p:nvGrpSpPr>
          <p:cNvPr id="4" name="Kopfzeile">
            <a:extLst>
              <a:ext uri="{FF2B5EF4-FFF2-40B4-BE49-F238E27FC236}">
                <a16:creationId xmlns:a16="http://schemas.microsoft.com/office/drawing/2014/main" id="{37DAB1AB-F019-8B14-F578-33998BFC92B7}"/>
              </a:ext>
            </a:extLst>
          </p:cNvPr>
          <p:cNvGrpSpPr/>
          <p:nvPr/>
        </p:nvGrpSpPr>
        <p:grpSpPr>
          <a:xfrm>
            <a:off x="0" y="-7580"/>
            <a:ext cx="9144000" cy="940897"/>
            <a:chOff x="0" y="0"/>
            <a:chExt cx="10080625" cy="1037274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997F7354-6733-6023-44D9-0969DD51DF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735"/>
            <a:stretch/>
          </p:blipFill>
          <p:spPr>
            <a:xfrm>
              <a:off x="0" y="0"/>
              <a:ext cx="10080625" cy="1037274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A0319059-437C-7249-EE14-7A6061755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6" y="35421"/>
              <a:ext cx="3097386" cy="921472"/>
            </a:xfrm>
            <a:prstGeom prst="rect">
              <a:avLst/>
            </a:prstGeom>
          </p:spPr>
        </p:pic>
      </p:grpSp>
      <p:sp>
        <p:nvSpPr>
          <p:cNvPr id="11" name="Untertitel 2">
            <a:extLst>
              <a:ext uri="{FF2B5EF4-FFF2-40B4-BE49-F238E27FC236}">
                <a16:creationId xmlns:a16="http://schemas.microsoft.com/office/drawing/2014/main" id="{902BAF0F-8624-55A3-9D2E-A6A1F34EAF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993897"/>
            <a:ext cx="5796136" cy="707886"/>
          </a:xfrm>
        </p:spPr>
        <p:txBody>
          <a:bodyPr wrap="square">
            <a:spAutoFit/>
          </a:bodyPr>
          <a:lstStyle/>
          <a:p>
            <a:pPr algn="r"/>
            <a:r>
              <a:rPr lang="de-AT" sz="4000" b="1" kern="12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Abteilung für</a:t>
            </a:r>
            <a:r>
              <a:rPr kumimoji="0" lang="de-AT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kumimoji="0" lang="de-AT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01600">
                    <a:srgbClr val="15FF15">
                      <a:alpha val="69804"/>
                    </a:srgbClr>
                  </a:glow>
                </a:effectLst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Elektrotechnik</a:t>
            </a:r>
            <a:endParaRPr lang="de-AT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477302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B8107E-FAAA-4038-9A9F-ADD2855D01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668433"/>
            <a:ext cx="7772400" cy="1328519"/>
          </a:xfrm>
          <a:solidFill>
            <a:srgbClr val="EAEAEA">
              <a:alpha val="60000"/>
            </a:srgbClr>
          </a:solidFill>
        </p:spPr>
        <p:txBody>
          <a:bodyPr/>
          <a:lstStyle/>
          <a:p>
            <a:r>
              <a:rPr lang="de-AT" b="1" dirty="0">
                <a:latin typeface="Calibri" panose="020F0502020204030204" pitchFamily="34" charset="0"/>
                <a:cs typeface="Calibri" panose="020F0502020204030204" pitchFamily="34" charset="0"/>
              </a:rPr>
              <a:t>Welche Aufgaben übernehmen unsere Absolventen?</a:t>
            </a:r>
          </a:p>
        </p:txBody>
      </p:sp>
      <p:graphicFrame>
        <p:nvGraphicFramePr>
          <p:cNvPr id="5" name="Tabelle 5">
            <a:extLst>
              <a:ext uri="{FF2B5EF4-FFF2-40B4-BE49-F238E27FC236}">
                <a16:creationId xmlns:a16="http://schemas.microsoft.com/office/drawing/2014/main" id="{CF288FCD-15AC-41A9-87F6-B072258D4F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0934827"/>
              </p:ext>
            </p:extLst>
          </p:nvPr>
        </p:nvGraphicFramePr>
        <p:xfrm>
          <a:off x="685800" y="2996952"/>
          <a:ext cx="7772400" cy="3672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2400">
                  <a:extLst>
                    <a:ext uri="{9D8B030D-6E8A-4147-A177-3AD203B41FA5}">
                      <a16:colId xmlns:a16="http://schemas.microsoft.com/office/drawing/2014/main" val="3427743776"/>
                    </a:ext>
                  </a:extLst>
                </a:gridCol>
              </a:tblGrid>
              <a:tr h="3672408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endParaRPr lang="de-AT" sz="200" b="1" dirty="0">
                        <a:solidFill>
                          <a:srgbClr val="0033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de-AT" sz="2400" b="1" kern="1200" dirty="0">
                          <a:solidFill>
                            <a:srgbClr val="003300"/>
                          </a:solidFill>
                          <a:effectLst>
                            <a:glow rad="101600">
                              <a:srgbClr val="F7FFFD">
                                <a:alpha val="85000"/>
                              </a:srgbClr>
                            </a:glo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Projektierung, Konstruktion, Fertigung, Montage und Inbetriebsetzung von elektrischen Anlagen und Geräten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de-AT" sz="2400" b="1" kern="1200" dirty="0">
                          <a:solidFill>
                            <a:srgbClr val="003300"/>
                          </a:solidFill>
                          <a:effectLst>
                            <a:glow rad="101600">
                              <a:srgbClr val="F7FFFD">
                                <a:alpha val="85000"/>
                              </a:srgbClr>
                            </a:glo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Durchführung elektrotechnischer Überprüfungen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de-AT" sz="2400" b="1" kern="1200" dirty="0">
                          <a:solidFill>
                            <a:srgbClr val="003300"/>
                          </a:solidFill>
                          <a:effectLst>
                            <a:glow rad="101600">
                              <a:srgbClr val="F7FFFD">
                                <a:alpha val="85000"/>
                              </a:srgbClr>
                            </a:glo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Service, Wartung und Vertrieb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de-AT" sz="2400" b="1" kern="1200" dirty="0">
                          <a:solidFill>
                            <a:srgbClr val="003300"/>
                          </a:solidFill>
                          <a:effectLst>
                            <a:glow rad="101600">
                              <a:srgbClr val="F7FFFD">
                                <a:alpha val="85000"/>
                              </a:srgbClr>
                            </a:glo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Programm- und Systementwicklung für Steuerungen</a:t>
                      </a:r>
                    </a:p>
                    <a:p>
                      <a:pPr marL="342900" lvl="0" indent="-34290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de-AT" sz="2400" b="1" kern="1200" dirty="0">
                          <a:solidFill>
                            <a:srgbClr val="003300"/>
                          </a:solidFill>
                          <a:effectLst>
                            <a:glow rad="101600">
                              <a:srgbClr val="F7FFFD">
                                <a:alpha val="85000"/>
                              </a:srgbClr>
                            </a:glo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Entwurf von Regelungen, Automatisierungssystemen </a:t>
                      </a:r>
                      <a:br>
                        <a:rPr lang="de-AT" sz="2400" b="1" kern="1200" dirty="0">
                          <a:solidFill>
                            <a:srgbClr val="003300"/>
                          </a:solidFill>
                          <a:effectLst>
                            <a:glow rad="101600">
                              <a:srgbClr val="F7FFFD">
                                <a:alpha val="85000"/>
                              </a:srgbClr>
                            </a:glo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de-AT" sz="2400" b="1" kern="1200" dirty="0">
                          <a:solidFill>
                            <a:srgbClr val="003300"/>
                          </a:solidFill>
                          <a:effectLst>
                            <a:glow rad="101600">
                              <a:srgbClr val="F7FFFD">
                                <a:alpha val="85000"/>
                              </a:srgbClr>
                            </a:glo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und industriellen Prozessleitsystemen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FFBD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213705"/>
                  </a:ext>
                </a:extLst>
              </a:tr>
            </a:tbl>
          </a:graphicData>
        </a:graphic>
      </p:graphicFrame>
      <p:grpSp>
        <p:nvGrpSpPr>
          <p:cNvPr id="7" name="Kopfzeile">
            <a:extLst>
              <a:ext uri="{FF2B5EF4-FFF2-40B4-BE49-F238E27FC236}">
                <a16:creationId xmlns:a16="http://schemas.microsoft.com/office/drawing/2014/main" id="{C5817DF2-78FD-190D-E927-42067D9E6B50}"/>
              </a:ext>
            </a:extLst>
          </p:cNvPr>
          <p:cNvGrpSpPr/>
          <p:nvPr/>
        </p:nvGrpSpPr>
        <p:grpSpPr>
          <a:xfrm>
            <a:off x="1" y="361"/>
            <a:ext cx="9144000" cy="940897"/>
            <a:chOff x="0" y="0"/>
            <a:chExt cx="10080625" cy="1037274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D0471FCF-64D6-670A-100A-848F037E08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735"/>
            <a:stretch/>
          </p:blipFill>
          <p:spPr>
            <a:xfrm>
              <a:off x="0" y="0"/>
              <a:ext cx="10080625" cy="1037274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4AF0F81B-1091-E214-9F90-C1115519A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6" y="35421"/>
              <a:ext cx="3097386" cy="921472"/>
            </a:xfrm>
            <a:prstGeom prst="rect">
              <a:avLst/>
            </a:prstGeom>
          </p:spPr>
        </p:pic>
      </p:grpSp>
      <p:sp>
        <p:nvSpPr>
          <p:cNvPr id="10" name="Untertitel 2">
            <a:extLst>
              <a:ext uri="{FF2B5EF4-FFF2-40B4-BE49-F238E27FC236}">
                <a16:creationId xmlns:a16="http://schemas.microsoft.com/office/drawing/2014/main" id="{9CFBCC6C-E438-C533-80D8-83BA22B4721C}"/>
              </a:ext>
            </a:extLst>
          </p:cNvPr>
          <p:cNvSpPr txBox="1">
            <a:spLocks/>
          </p:cNvSpPr>
          <p:nvPr/>
        </p:nvSpPr>
        <p:spPr bwMode="auto">
          <a:xfrm>
            <a:off x="308958" y="978713"/>
            <a:ext cx="8587281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de-AT" sz="2900" b="1" kern="12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63500">
                    <a:schemeClr val="bg1">
                      <a:alpha val="70000"/>
                    </a:schemeClr>
                  </a:glo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Abteilung für </a:t>
            </a:r>
            <a:r>
              <a:rPr lang="de-AT" sz="2900" b="1" kern="1200" dirty="0">
                <a:solidFill>
                  <a:srgbClr val="006600"/>
                </a:solidFill>
                <a:effectLst>
                  <a:glow rad="63500">
                    <a:schemeClr val="bg1">
                      <a:alpha val="70000"/>
                    </a:schemeClr>
                  </a:glo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Elektrotechnik</a:t>
            </a:r>
            <a:endParaRPr lang="de-AT" sz="2900" kern="0" dirty="0">
              <a:effectLst>
                <a:glow rad="63500">
                  <a:schemeClr val="bg1">
                    <a:alpha val="70000"/>
                  </a:schemeClr>
                </a:glo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1188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6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B8107E-FAAA-4038-9A9F-ADD2855D01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412776"/>
            <a:ext cx="7772400" cy="1470025"/>
          </a:xfrm>
          <a:solidFill>
            <a:srgbClr val="EAEAEA">
              <a:alpha val="40000"/>
            </a:srgbClr>
          </a:solidFill>
        </p:spPr>
        <p:txBody>
          <a:bodyPr/>
          <a:lstStyle/>
          <a:p>
            <a:r>
              <a:rPr lang="de-AT" b="1" dirty="0">
                <a:latin typeface="Calibri" panose="020F0502020204030204" pitchFamily="34" charset="0"/>
                <a:cs typeface="Calibri" panose="020F0502020204030204" pitchFamily="34" charset="0"/>
              </a:rPr>
              <a:t>In welchen Bereichen arbeiten unsere Absolventen?</a:t>
            </a:r>
          </a:p>
        </p:txBody>
      </p:sp>
      <p:graphicFrame>
        <p:nvGraphicFramePr>
          <p:cNvPr id="5" name="Tabelle 5">
            <a:extLst>
              <a:ext uri="{FF2B5EF4-FFF2-40B4-BE49-F238E27FC236}">
                <a16:creationId xmlns:a16="http://schemas.microsoft.com/office/drawing/2014/main" id="{CF288FCD-15AC-41A9-87F6-B072258D4F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568789"/>
              </p:ext>
            </p:extLst>
          </p:nvPr>
        </p:nvGraphicFramePr>
        <p:xfrm>
          <a:off x="685800" y="2879698"/>
          <a:ext cx="7772400" cy="3794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2400">
                  <a:extLst>
                    <a:ext uri="{9D8B030D-6E8A-4147-A177-3AD203B41FA5}">
                      <a16:colId xmlns:a16="http://schemas.microsoft.com/office/drawing/2014/main" val="3427743776"/>
                    </a:ext>
                  </a:extLst>
                </a:gridCol>
              </a:tblGrid>
              <a:tr h="3645646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endParaRPr lang="de-AT" sz="100" b="1" dirty="0">
                        <a:solidFill>
                          <a:srgbClr val="0033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de-AT" sz="2400" b="1" kern="1200" dirty="0">
                          <a:solidFill>
                            <a:srgbClr val="003300"/>
                          </a:solidFill>
                          <a:effectLst>
                            <a:glow rad="101600">
                              <a:srgbClr val="F7FFFD">
                                <a:alpha val="85000"/>
                              </a:srgbClr>
                            </a:glo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Elektroinstallationsgewerbe</a:t>
                      </a:r>
                    </a:p>
                    <a:p>
                      <a:pPr marL="342900" lvl="0" indent="-3429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de-AT" sz="2400" b="1" kern="1200" dirty="0">
                          <a:solidFill>
                            <a:srgbClr val="003300"/>
                          </a:solidFill>
                          <a:effectLst>
                            <a:glow rad="101600">
                              <a:srgbClr val="F7FFFD">
                                <a:alpha val="85000"/>
                              </a:srgbClr>
                            </a:glo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Industriebetriebe unterschiedlicher Branchen</a:t>
                      </a:r>
                    </a:p>
                    <a:p>
                      <a:pPr marL="342900" lvl="0" indent="-3429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de-AT" sz="2400" b="1" kern="1200" dirty="0">
                          <a:solidFill>
                            <a:srgbClr val="003300"/>
                          </a:solidFill>
                          <a:effectLst>
                            <a:glow rad="101600">
                              <a:srgbClr val="F7FFFD">
                                <a:alpha val="85000"/>
                              </a:srgbClr>
                            </a:glo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Gewerbeunternehmen, Verkehrsbetrieben</a:t>
                      </a:r>
                    </a:p>
                    <a:p>
                      <a:pPr marL="342900" lvl="0" indent="-3429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de-AT" sz="2400" b="1" kern="1200" dirty="0">
                          <a:solidFill>
                            <a:srgbClr val="003300"/>
                          </a:solidFill>
                          <a:effectLst>
                            <a:glow rad="101600">
                              <a:srgbClr val="F7FFFD">
                                <a:alpha val="85000"/>
                              </a:srgbClr>
                            </a:glo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Bereich Funk, Fernsehen, Computer und Telekommunikation</a:t>
                      </a:r>
                    </a:p>
                    <a:p>
                      <a:pPr marL="342900" lvl="0" indent="-3429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de-AT" sz="2400" b="1" kern="1200" dirty="0">
                          <a:solidFill>
                            <a:srgbClr val="003300"/>
                          </a:solidFill>
                          <a:effectLst>
                            <a:glow rad="101600">
                              <a:srgbClr val="F7FFFD">
                                <a:alpha val="85000"/>
                              </a:srgbClr>
                            </a:glo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Energieversorgung und Elektrizitätskraftwerke</a:t>
                      </a:r>
                    </a:p>
                    <a:p>
                      <a:pPr marL="342900" lvl="0" indent="-3429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de-AT" sz="2400" b="1" kern="1200" dirty="0">
                          <a:solidFill>
                            <a:srgbClr val="003300"/>
                          </a:solidFill>
                          <a:effectLst>
                            <a:glow rad="101600">
                              <a:srgbClr val="F7FFFD">
                                <a:alpha val="85000"/>
                              </a:srgbClr>
                            </a:glo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Wartungs- und Serviceunternehmen</a:t>
                      </a:r>
                    </a:p>
                    <a:p>
                      <a:pPr marL="342900" lvl="0" indent="-3429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6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de-AT" sz="2400" b="1" kern="1200" dirty="0">
                          <a:solidFill>
                            <a:srgbClr val="003300"/>
                          </a:solidFill>
                          <a:effectLst>
                            <a:glow rad="101600">
                              <a:srgbClr val="F7FFFD">
                                <a:alpha val="85000"/>
                              </a:srgbClr>
                            </a:glow>
                          </a:effectLst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Forschung und Entwicklung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FFBD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213705"/>
                  </a:ext>
                </a:extLst>
              </a:tr>
            </a:tbl>
          </a:graphicData>
        </a:graphic>
      </p:graphicFrame>
      <p:grpSp>
        <p:nvGrpSpPr>
          <p:cNvPr id="8" name="Kopfzeile">
            <a:extLst>
              <a:ext uri="{FF2B5EF4-FFF2-40B4-BE49-F238E27FC236}">
                <a16:creationId xmlns:a16="http://schemas.microsoft.com/office/drawing/2014/main" id="{9532784F-BC05-E08D-2301-CF99B65753B9}"/>
              </a:ext>
            </a:extLst>
          </p:cNvPr>
          <p:cNvGrpSpPr/>
          <p:nvPr/>
        </p:nvGrpSpPr>
        <p:grpSpPr>
          <a:xfrm>
            <a:off x="1" y="361"/>
            <a:ext cx="9144000" cy="940897"/>
            <a:chOff x="0" y="0"/>
            <a:chExt cx="10080625" cy="1037274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1B984C55-9719-1AA3-2F73-ADE98CC7DD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735"/>
            <a:stretch/>
          </p:blipFill>
          <p:spPr>
            <a:xfrm>
              <a:off x="0" y="0"/>
              <a:ext cx="10080625" cy="1037274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72001DF1-53F6-EF5E-1679-9D06ACBAC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6" y="35421"/>
              <a:ext cx="3097386" cy="921472"/>
            </a:xfrm>
            <a:prstGeom prst="rect">
              <a:avLst/>
            </a:prstGeom>
          </p:spPr>
        </p:pic>
      </p:grpSp>
      <p:sp>
        <p:nvSpPr>
          <p:cNvPr id="11" name="Untertitel 2">
            <a:extLst>
              <a:ext uri="{FF2B5EF4-FFF2-40B4-BE49-F238E27FC236}">
                <a16:creationId xmlns:a16="http://schemas.microsoft.com/office/drawing/2014/main" id="{B3082BB2-DB5E-D635-AC5B-D288C94432B9}"/>
              </a:ext>
            </a:extLst>
          </p:cNvPr>
          <p:cNvSpPr txBox="1">
            <a:spLocks/>
          </p:cNvSpPr>
          <p:nvPr/>
        </p:nvSpPr>
        <p:spPr bwMode="auto">
          <a:xfrm>
            <a:off x="308958" y="978713"/>
            <a:ext cx="8587281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de-AT" sz="2900" b="1" kern="12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63500">
                    <a:schemeClr val="bg1">
                      <a:alpha val="70000"/>
                    </a:schemeClr>
                  </a:glo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Abteilung für </a:t>
            </a:r>
            <a:r>
              <a:rPr lang="de-AT" sz="2900" b="1" kern="1200" dirty="0">
                <a:solidFill>
                  <a:srgbClr val="006600"/>
                </a:solidFill>
                <a:effectLst>
                  <a:glow rad="63500">
                    <a:schemeClr val="bg1">
                      <a:alpha val="70000"/>
                    </a:schemeClr>
                  </a:glo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Elektrotechnik</a:t>
            </a:r>
            <a:endParaRPr lang="de-AT" sz="2900" kern="0" dirty="0">
              <a:effectLst>
                <a:glow rad="63500">
                  <a:schemeClr val="bg1">
                    <a:alpha val="70000"/>
                  </a:schemeClr>
                </a:glo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6357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feld 12">
            <a:extLst>
              <a:ext uri="{FF2B5EF4-FFF2-40B4-BE49-F238E27FC236}">
                <a16:creationId xmlns:a16="http://schemas.microsoft.com/office/drawing/2014/main" id="{E3F3C6CE-55B6-5F95-837E-FFC452E5DC76}"/>
              </a:ext>
            </a:extLst>
          </p:cNvPr>
          <p:cNvSpPr txBox="1"/>
          <p:nvPr/>
        </p:nvSpPr>
        <p:spPr>
          <a:xfrm>
            <a:off x="-540568" y="620688"/>
            <a:ext cx="4572000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AT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Stundentafel:</a:t>
            </a:r>
          </a:p>
          <a:p>
            <a:pPr algn="ctr"/>
            <a:r>
              <a:rPr lang="de-AT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Höhere Lehranstalt </a:t>
            </a:r>
            <a:br>
              <a:rPr lang="de-AT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AT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für </a:t>
            </a:r>
            <a:r>
              <a:rPr lang="de-AT" sz="2800" dirty="0">
                <a:solidFill>
                  <a:srgbClr val="006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Elektrotechnik</a:t>
            </a:r>
          </a:p>
          <a:p>
            <a:pPr algn="ctr"/>
            <a:endParaRPr lang="de-AT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AT" sz="1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5-jährig</a:t>
            </a:r>
            <a:br>
              <a:rPr lang="de-AT" sz="1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AT" sz="1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mit Reife- und Diplomprüfung</a:t>
            </a:r>
            <a:br>
              <a:rPr lang="de-AT" sz="1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AT" sz="1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(Matura)</a:t>
            </a:r>
            <a:endParaRPr lang="de-A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AAD65D97-E7A8-8E52-6246-18C47DB16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33680"/>
            <a:ext cx="5016131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793963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>
            <a:extLst>
              <a:ext uri="{FF2B5EF4-FFF2-40B4-BE49-F238E27FC236}">
                <a16:creationId xmlns:a16="http://schemas.microsoft.com/office/drawing/2014/main" id="{4C56B8F8-AA48-2F65-29F7-B3464AF84EF0}"/>
              </a:ext>
            </a:extLst>
          </p:cNvPr>
          <p:cNvSpPr txBox="1"/>
          <p:nvPr/>
        </p:nvSpPr>
        <p:spPr>
          <a:xfrm>
            <a:off x="-675188" y="620688"/>
            <a:ext cx="4841240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Stundentafel: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Fachschule für </a:t>
            </a:r>
            <a:br>
              <a:rPr lang="de-AT" sz="2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AT" sz="2800" dirty="0">
                <a:solidFill>
                  <a:srgbClr val="006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Elektrotechnik</a:t>
            </a:r>
          </a:p>
          <a:p>
            <a:pPr algn="ctr"/>
            <a:endParaRPr lang="de-A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AT" sz="18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4-jährig</a:t>
            </a:r>
            <a:br>
              <a:rPr lang="de-AT" sz="18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lang="de-AT" sz="18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mit Fachschul-Abschlussprüfung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C5F7FC67-CBEA-C76A-658D-3B8A07695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43986"/>
            <a:ext cx="4968552" cy="681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334159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5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527C388-B8D9-4452-BFAF-41C868A3B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1" y="-10580"/>
            <a:ext cx="9155686" cy="686858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32A8EA6-ED89-42BC-BAD6-F2A3ED6D3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9632" y="1449358"/>
            <a:ext cx="6224736" cy="2123658"/>
          </a:xfrm>
          <a:solidFill>
            <a:srgbClr val="00FF00">
              <a:alpha val="34000"/>
            </a:srgbClr>
          </a:solidFill>
        </p:spPr>
        <p:txBody>
          <a:bodyPr wrap="square">
            <a:spAutoFit/>
          </a:bodyPr>
          <a:lstStyle/>
          <a:p>
            <a:r>
              <a:rPr lang="de-AT" sz="66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Abteilung für Elektrotechnik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AB96C16-7739-46D3-A64B-2233CBBBAB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9632" y="4077072"/>
            <a:ext cx="6224736" cy="1569660"/>
          </a:xfrm>
          <a:solidFill>
            <a:schemeClr val="accent3">
              <a:lumMod val="85000"/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de-AT" sz="4800" spc="-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  <a:cs typeface="Calibri" panose="020F0502020204030204" pitchFamily="34" charset="0"/>
              </a:rPr>
              <a:t>Deine</a:t>
            </a:r>
            <a:r>
              <a:rPr lang="de-AT" sz="4800" spc="-300" dirty="0">
                <a:latin typeface="OCR A Extended" panose="02010509020102010303" pitchFamily="50" charset="0"/>
                <a:cs typeface="Calibri" panose="020F0502020204030204" pitchFamily="34" charset="0"/>
              </a:rPr>
              <a:t> Ausbildung </a:t>
            </a:r>
            <a:br>
              <a:rPr lang="de-AT" sz="4800" spc="-300" dirty="0">
                <a:latin typeface="OCR A Extended" panose="02010509020102010303" pitchFamily="50" charset="0"/>
                <a:cs typeface="Calibri" panose="020F0502020204030204" pitchFamily="34" charset="0"/>
              </a:rPr>
            </a:br>
            <a:r>
              <a:rPr lang="de-AT" sz="4800" spc="-300" dirty="0">
                <a:latin typeface="OCR A Extended" panose="02010509020102010303" pitchFamily="50" charset="0"/>
                <a:cs typeface="Calibri" panose="020F0502020204030204" pitchFamily="34" charset="0"/>
              </a:rPr>
              <a:t>mit </a:t>
            </a:r>
            <a:r>
              <a:rPr lang="de-AT" sz="4800" b="1" spc="-15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  <a:cs typeface="Calibri" panose="020F0502020204030204" pitchFamily="34" charset="0"/>
              </a:rPr>
              <a:t>Zukun</a:t>
            </a:r>
            <a:r>
              <a:rPr lang="de-AT" sz="4800" b="1" spc="-3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CR A Extended" panose="02010509020102010303" pitchFamily="50" charset="0"/>
                <a:cs typeface="Calibri" panose="020F0502020204030204" pitchFamily="34" charset="0"/>
              </a:rPr>
              <a:t>ft</a:t>
            </a:r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79C5E6B1-EFEA-4943-97C4-A22B7560BB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83" y="84258"/>
            <a:ext cx="4266801" cy="1328518"/>
          </a:xfrm>
          <a:prstGeom prst="rect">
            <a:avLst/>
          </a:prstGeom>
          <a:effectLst>
            <a:outerShdw blurRad="50800" dist="25400" sx="102000" sy="102000" algn="ctr" rotWithShape="0">
              <a:schemeClr val="bg1"/>
            </a:outerShdw>
          </a:effec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155748F-4BFA-4BEC-AB3C-4F6BA2704A60}"/>
              </a:ext>
            </a:extLst>
          </p:cNvPr>
          <p:cNvSpPr txBox="1"/>
          <p:nvPr/>
        </p:nvSpPr>
        <p:spPr>
          <a:xfrm>
            <a:off x="1774612" y="6312077"/>
            <a:ext cx="5616624" cy="461665"/>
          </a:xfrm>
          <a:prstGeom prst="rect">
            <a:avLst/>
          </a:prstGeom>
          <a:solidFill>
            <a:schemeClr val="accent5">
              <a:lumMod val="9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AT" sz="12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Music: </a:t>
            </a:r>
            <a:r>
              <a:rPr lang="de-AT" sz="1200" b="1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Driven </a:t>
            </a:r>
            <a:r>
              <a:rPr lang="de-AT" sz="1200" b="1" i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AT" sz="1200" b="1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AT" sz="1200" b="1" i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</a:t>
            </a:r>
            <a:r>
              <a:rPr lang="de-AT" sz="12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AT" sz="12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de-AT" sz="12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Scott Holmes, </a:t>
            </a:r>
            <a:r>
              <a:rPr lang="de-AT" sz="1200" b="1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licensed</a:t>
            </a:r>
            <a:r>
              <a:rPr lang="de-AT" sz="12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 CC BY-NC 4.0</a:t>
            </a:r>
            <a:br>
              <a:rPr lang="en-US" sz="12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www.freemusicarchive.org</a:t>
            </a:r>
            <a:endParaRPr lang="de-AT" sz="12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4125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10 Programmierung">
            <a:extLst>
              <a:ext uri="{FF2B5EF4-FFF2-40B4-BE49-F238E27FC236}">
                <a16:creationId xmlns:a16="http://schemas.microsoft.com/office/drawing/2014/main" id="{4F795EFB-F5A3-C897-10A3-A117002B341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6464559" y="4923607"/>
            <a:ext cx="2320358" cy="173905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0" name="G9 Netzwerke" descr="Ein Bild, das Diagramm, Schrift, Text, Design enthält.&#10;&#10;Automatisch generierte Beschreibung">
            <a:extLst>
              <a:ext uri="{FF2B5EF4-FFF2-40B4-BE49-F238E27FC236}">
                <a16:creationId xmlns:a16="http://schemas.microsoft.com/office/drawing/2014/main" id="{38B4544B-9580-4A73-1AC6-151EDFD355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7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r="33626"/>
          <a:stretch/>
        </p:blipFill>
        <p:spPr>
          <a:xfrm>
            <a:off x="4368669" y="4730036"/>
            <a:ext cx="2057400" cy="2005649"/>
          </a:xfrm>
          <a:prstGeom prst="rect">
            <a:avLst/>
          </a:prstGeom>
        </p:spPr>
      </p:pic>
      <p:pic>
        <p:nvPicPr>
          <p:cNvPr id="21" name="G8 Automat" descr="Ein Bild, das Maschine, Bautechnik, Industrie, Stahl enthält.&#10;&#10;Automatisch generierte Beschreibung">
            <a:extLst>
              <a:ext uri="{FF2B5EF4-FFF2-40B4-BE49-F238E27FC236}">
                <a16:creationId xmlns:a16="http://schemas.microsoft.com/office/drawing/2014/main" id="{91E6BF21-F84D-C4A0-8FAB-423CE8CB6E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85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11" r="23128" b="13429"/>
          <a:stretch/>
        </p:blipFill>
        <p:spPr>
          <a:xfrm>
            <a:off x="2157545" y="4796642"/>
            <a:ext cx="2116742" cy="174928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5" name="G7 Elektronik" descr="Ein Bild, das Elektronik, Schaltung, Elektronisches Bauteil, Elektrisches Bauelement enthält.&#10;&#10;Automatisch generierte Beschreibung">
            <a:extLst>
              <a:ext uri="{FF2B5EF4-FFF2-40B4-BE49-F238E27FC236}">
                <a16:creationId xmlns:a16="http://schemas.microsoft.com/office/drawing/2014/main" id="{E743FE56-C805-6994-B3CF-A9996CC690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61" y="4773164"/>
            <a:ext cx="1828599" cy="120321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9" name="G6 Antrieb" descr="Ein Bild, das Transport, Zug, Himmel, Eisenbahn enthält.&#10;&#10;Automatisch generierte Beschreibung">
            <a:extLst>
              <a:ext uri="{FF2B5EF4-FFF2-40B4-BE49-F238E27FC236}">
                <a16:creationId xmlns:a16="http://schemas.microsoft.com/office/drawing/2014/main" id="{F33D15E0-BEFB-A71B-4915-DBF5AA65318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90" t="27700" r="7130" b="21278"/>
          <a:stretch/>
        </p:blipFill>
        <p:spPr>
          <a:xfrm>
            <a:off x="227436" y="3460036"/>
            <a:ext cx="2936408" cy="109065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4" name="G5 Niederspannung">
            <a:extLst>
              <a:ext uri="{FF2B5EF4-FFF2-40B4-BE49-F238E27FC236}">
                <a16:creationId xmlns:a16="http://schemas.microsoft.com/office/drawing/2014/main" id="{1EF0687A-A436-AE37-DAED-31A66E87EC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097" y="3090638"/>
            <a:ext cx="1783017" cy="118748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9" name="G4 Erneuerb Emob" descr="Ein Bild, das Landfahrzeug, Fahrzeug, Rad, draußen enthält.&#10;&#10;Automatisch generierte Beschreibung">
            <a:extLst>
              <a:ext uri="{FF2B5EF4-FFF2-40B4-BE49-F238E27FC236}">
                <a16:creationId xmlns:a16="http://schemas.microsoft.com/office/drawing/2014/main" id="{F3639B01-C8D5-3E46-9074-7709541AB0C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851" y="1267103"/>
            <a:ext cx="3295205" cy="172998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1" name="G3 Verteiler">
            <a:extLst>
              <a:ext uri="{FF2B5EF4-FFF2-40B4-BE49-F238E27FC236}">
                <a16:creationId xmlns:a16="http://schemas.microsoft.com/office/drawing/2014/main" id="{334AF50E-9D28-88DE-334A-C6B53B460CBF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contrast="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85458" y="3072413"/>
            <a:ext cx="3476302" cy="141313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G2 Übertragung" descr="Ein Bild, das Turm, Himmel, Mast, draußen enthält.&#10;&#10;Automatisch generierte Beschreibung">
            <a:extLst>
              <a:ext uri="{FF2B5EF4-FFF2-40B4-BE49-F238E27FC236}">
                <a16:creationId xmlns:a16="http://schemas.microsoft.com/office/drawing/2014/main" id="{07D1E48B-599B-EE1C-719F-C0643A042089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647" t="36724" r="18361" b="16888"/>
          <a:stretch/>
        </p:blipFill>
        <p:spPr>
          <a:xfrm>
            <a:off x="3682377" y="1164836"/>
            <a:ext cx="1546694" cy="185603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7" name="G1 Kraftwerke">
            <a:extLst>
              <a:ext uri="{FF2B5EF4-FFF2-40B4-BE49-F238E27FC236}">
                <a16:creationId xmlns:a16="http://schemas.microsoft.com/office/drawing/2014/main" id="{72871425-6607-1157-8C6A-9E96177CBB6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3164" r="15296"/>
          <a:stretch/>
        </p:blipFill>
        <p:spPr>
          <a:xfrm>
            <a:off x="224557" y="1892915"/>
            <a:ext cx="2939287" cy="1405553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7" name="Kopf">
            <a:extLst>
              <a:ext uri="{FF2B5EF4-FFF2-40B4-BE49-F238E27FC236}">
                <a16:creationId xmlns:a16="http://schemas.microsoft.com/office/drawing/2014/main" id="{FC5FEE01-9233-4D81-BF3B-0029DF5E3D5E}"/>
              </a:ext>
            </a:extLst>
          </p:cNvPr>
          <p:cNvGrpSpPr/>
          <p:nvPr/>
        </p:nvGrpSpPr>
        <p:grpSpPr>
          <a:xfrm>
            <a:off x="1" y="361"/>
            <a:ext cx="9144000" cy="940897"/>
            <a:chOff x="0" y="0"/>
            <a:chExt cx="10080625" cy="1037274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518B0313-5FE4-4E67-9597-789D0B5A06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735"/>
            <a:stretch/>
          </p:blipFill>
          <p:spPr>
            <a:xfrm>
              <a:off x="0" y="0"/>
              <a:ext cx="10080625" cy="1037274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AA3F0C7B-2957-43AC-9C57-37C92BB6C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6" y="35421"/>
              <a:ext cx="3097386" cy="921472"/>
            </a:xfrm>
            <a:prstGeom prst="rect">
              <a:avLst/>
            </a:prstGeom>
          </p:spPr>
        </p:pic>
      </p:grpSp>
      <p:pic>
        <p:nvPicPr>
          <p:cNvPr id="22" name="#G10 Programmierung">
            <a:extLst>
              <a:ext uri="{FF2B5EF4-FFF2-40B4-BE49-F238E27FC236}">
                <a16:creationId xmlns:a16="http://schemas.microsoft.com/office/drawing/2014/main" id="{247B97AA-3395-0465-084D-856B5EC617A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463748" y="4923607"/>
            <a:ext cx="2320358" cy="173905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3" name="#G9 Netzwerke" descr="Ein Bild, das Diagramm, Schrift, Text, Design enthält.&#10;&#10;Automatisch generierte Beschreibung">
            <a:extLst>
              <a:ext uri="{FF2B5EF4-FFF2-40B4-BE49-F238E27FC236}">
                <a16:creationId xmlns:a16="http://schemas.microsoft.com/office/drawing/2014/main" id="{3A5C327F-FA38-36A1-8970-F1E46E19535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2" cstate="print">
            <a:alphaModFix amt="70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" r="33626"/>
          <a:stretch/>
        </p:blipFill>
        <p:spPr>
          <a:xfrm>
            <a:off x="4367858" y="4730036"/>
            <a:ext cx="2057400" cy="2005649"/>
          </a:xfrm>
          <a:prstGeom prst="rect">
            <a:avLst/>
          </a:prstGeom>
        </p:spPr>
      </p:pic>
      <p:pic>
        <p:nvPicPr>
          <p:cNvPr id="24" name="#G8 Automat" descr="Ein Bild, das Maschine, Bautechnik, Industrie, Stahl enthält.&#10;&#10;Automatisch generierte Beschreibung">
            <a:extLst>
              <a:ext uri="{FF2B5EF4-FFF2-40B4-BE49-F238E27FC236}">
                <a16:creationId xmlns:a16="http://schemas.microsoft.com/office/drawing/2014/main" id="{2E1823D6-6860-B4A7-2E59-2295DAA929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11" r="23128" b="13429"/>
          <a:stretch/>
        </p:blipFill>
        <p:spPr>
          <a:xfrm>
            <a:off x="2156734" y="4796642"/>
            <a:ext cx="2116742" cy="174928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6" name="#G7 Elektronik" descr="Ein Bild, das Elektronik, Schaltung, Elektronisches Bauteil, Elektrisches Bauelement enthält.&#10;&#10;Automatisch generierte Beschreibung">
            <a:extLst>
              <a:ext uri="{FF2B5EF4-FFF2-40B4-BE49-F238E27FC236}">
                <a16:creationId xmlns:a16="http://schemas.microsoft.com/office/drawing/2014/main" id="{F6A85300-0360-FDC3-8121-B57F06166F5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50" y="4773164"/>
            <a:ext cx="1828599" cy="120321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8" name="#G6 Antrieb" descr="Ein Bild, das Transport, Zug, Himmel, Eisenbahn enthält.&#10;&#10;Automatisch generierte Beschreibung">
            <a:extLst>
              <a:ext uri="{FF2B5EF4-FFF2-40B4-BE49-F238E27FC236}">
                <a16:creationId xmlns:a16="http://schemas.microsoft.com/office/drawing/2014/main" id="{B6E9A641-104C-5E37-976C-47258EFDD46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90" t="27700" r="7130" b="21278"/>
          <a:stretch/>
        </p:blipFill>
        <p:spPr>
          <a:xfrm>
            <a:off x="226625" y="3460036"/>
            <a:ext cx="2936408" cy="109065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0" name="#G5 Niederspannung">
            <a:extLst>
              <a:ext uri="{FF2B5EF4-FFF2-40B4-BE49-F238E27FC236}">
                <a16:creationId xmlns:a16="http://schemas.microsoft.com/office/drawing/2014/main" id="{7E8C812E-D4A6-22E1-2405-DF03FE2A228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286" y="3090638"/>
            <a:ext cx="1783017" cy="118748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0" name="#G4b Erneuerb Emob" descr="Ein Bild, das Landfahrzeug, Fahrzeug, Rad, draußen enthält.&#10;&#10;Automatisch generierte Beschreibung">
            <a:extLst>
              <a:ext uri="{FF2B5EF4-FFF2-40B4-BE49-F238E27FC236}">
                <a16:creationId xmlns:a16="http://schemas.microsoft.com/office/drawing/2014/main" id="{64F47174-7C6D-1020-74B9-77F8E6BAD990}"/>
              </a:ext>
            </a:extLst>
          </p:cNvPr>
          <p:cNvPicPr/>
          <p:nvPr/>
        </p:nvPicPr>
        <p:blipFill>
          <a:blip r:embed="rId25" cstate="print">
            <a:alphaModFix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039" y="1263714"/>
            <a:ext cx="3295205" cy="172998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2" name="#G4a Erneuerb Emob" descr="Ein Bild, das Landfahrzeug, Fahrzeug, Rad, draußen enthält.&#10;&#10;Automatisch generierte Beschreibung">
            <a:extLst>
              <a:ext uri="{FF2B5EF4-FFF2-40B4-BE49-F238E27FC236}">
                <a16:creationId xmlns:a16="http://schemas.microsoft.com/office/drawing/2014/main" id="{92F52181-118E-2374-5110-35FDDFAC35D4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284"/>
          <a:stretch/>
        </p:blipFill>
        <p:spPr>
          <a:xfrm>
            <a:off x="5517040" y="1267103"/>
            <a:ext cx="1275756" cy="172998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3" name="#G3 Verteiler">
            <a:extLst>
              <a:ext uri="{FF2B5EF4-FFF2-40B4-BE49-F238E27FC236}">
                <a16:creationId xmlns:a16="http://schemas.microsoft.com/office/drawing/2014/main" id="{1661A611-8D35-C2CA-F2E3-3130A0CA1C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contrast="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84647" y="3072413"/>
            <a:ext cx="3476302" cy="141313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5" name="#G2 Übertragung" descr="Ein Bild, das Turm, Himmel, Mast, draußen enthält.&#10;&#10;Automatisch generierte Beschreibung">
            <a:extLst>
              <a:ext uri="{FF2B5EF4-FFF2-40B4-BE49-F238E27FC236}">
                <a16:creationId xmlns:a16="http://schemas.microsoft.com/office/drawing/2014/main" id="{614D7B28-B370-1488-76BB-FF660E4E64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647" t="36724" r="18361" b="16888"/>
          <a:stretch/>
        </p:blipFill>
        <p:spPr>
          <a:xfrm>
            <a:off x="3681566" y="1164836"/>
            <a:ext cx="1546694" cy="185603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6" name="#G1 Kraftwerke">
            <a:extLst>
              <a:ext uri="{FF2B5EF4-FFF2-40B4-BE49-F238E27FC236}">
                <a16:creationId xmlns:a16="http://schemas.microsoft.com/office/drawing/2014/main" id="{3E3A043F-4667-80CA-FEB7-B5D3AF73BE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3164" r="15296"/>
          <a:stretch/>
        </p:blipFill>
        <p:spPr>
          <a:xfrm>
            <a:off x="223746" y="1892915"/>
            <a:ext cx="2939287" cy="140555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1" name="##G9 Netzwerke" descr="Ein Bild, das Diagramm, Schrift, Text, Design enthält.&#10;&#10;Automatisch generierte Beschreibung">
            <a:extLst>
              <a:ext uri="{FF2B5EF4-FFF2-40B4-BE49-F238E27FC236}">
                <a16:creationId xmlns:a16="http://schemas.microsoft.com/office/drawing/2014/main" id="{FD7C35C4-5EBE-8C84-454B-0167C76119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70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r="33626"/>
          <a:stretch/>
        </p:blipFill>
        <p:spPr>
          <a:xfrm>
            <a:off x="4376048" y="4730036"/>
            <a:ext cx="2057400" cy="2005649"/>
          </a:xfrm>
          <a:prstGeom prst="rect">
            <a:avLst/>
          </a:prstGeom>
        </p:spPr>
      </p:pic>
      <p:pic>
        <p:nvPicPr>
          <p:cNvPr id="42" name="##G8 Automat" descr="Ein Bild, das Maschine, Bautechnik, Industrie, Stahl enthält.&#10;&#10;Automatisch generierte Beschreibung">
            <a:extLst>
              <a:ext uri="{FF2B5EF4-FFF2-40B4-BE49-F238E27FC236}">
                <a16:creationId xmlns:a16="http://schemas.microsoft.com/office/drawing/2014/main" id="{34E8928F-01E5-173D-57F8-36045DFCC4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85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11" r="23128" b="13429"/>
          <a:stretch/>
        </p:blipFill>
        <p:spPr>
          <a:xfrm>
            <a:off x="2157545" y="4796642"/>
            <a:ext cx="2116742" cy="174928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3" name="##G7 Elektronik" descr="Ein Bild, das Elektronik, Schaltung, Elektronisches Bauteil, Elektrisches Bauelement enthält.&#10;&#10;Automatisch generierte Beschreibung">
            <a:extLst>
              <a:ext uri="{FF2B5EF4-FFF2-40B4-BE49-F238E27FC236}">
                <a16:creationId xmlns:a16="http://schemas.microsoft.com/office/drawing/2014/main" id="{920F2E0E-C050-499B-CAE0-D4FA7737639E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02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61" y="4773164"/>
            <a:ext cx="1828599" cy="120321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4" name="##G6 Antrieb" descr="Ein Bild, das Transport, Zug, Himmel, Eisenbahn enthält.&#10;&#10;Automatisch generierte Beschreibung">
            <a:extLst>
              <a:ext uri="{FF2B5EF4-FFF2-40B4-BE49-F238E27FC236}">
                <a16:creationId xmlns:a16="http://schemas.microsoft.com/office/drawing/2014/main" id="{35FF485D-AE18-F3A8-FA90-E55F785EE80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90" t="27700" r="7130" b="21278"/>
          <a:stretch/>
        </p:blipFill>
        <p:spPr>
          <a:xfrm>
            <a:off x="227436" y="3460036"/>
            <a:ext cx="2936408" cy="109065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5" name="##G5 Niederspannung">
            <a:extLst>
              <a:ext uri="{FF2B5EF4-FFF2-40B4-BE49-F238E27FC236}">
                <a16:creationId xmlns:a16="http://schemas.microsoft.com/office/drawing/2014/main" id="{360A6ED3-DC45-84DB-F9B2-41DDF7629E3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grayscl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097" y="3090638"/>
            <a:ext cx="1783017" cy="118748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6" name="##G4 Erneuerb Emob" descr="Ein Bild, das Landfahrzeug, Fahrzeug, Rad, draußen enthält.&#10;&#10;Automatisch generierte Beschreibung">
            <a:extLst>
              <a:ext uri="{FF2B5EF4-FFF2-40B4-BE49-F238E27FC236}">
                <a16:creationId xmlns:a16="http://schemas.microsoft.com/office/drawing/2014/main" id="{A03526FD-10B2-65CB-FC9F-BB6480F77A27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851" y="1267103"/>
            <a:ext cx="3295205" cy="172998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7" name="##G3 Verteiler">
            <a:extLst>
              <a:ext uri="{FF2B5EF4-FFF2-40B4-BE49-F238E27FC236}">
                <a16:creationId xmlns:a16="http://schemas.microsoft.com/office/drawing/2014/main" id="{EA39D7BA-908E-44DB-AE62-B9B81934EA96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prstClr val="black"/>
              <a:srgbClr val="E3C3DB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contrast="1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85458" y="3072413"/>
            <a:ext cx="3476302" cy="141313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8" name="##G2 Übertragung" descr="Ein Bild, das Turm, Himmel, Mast, draußen enthält.&#10;&#10;Automatisch generierte Beschreibung">
            <a:extLst>
              <a:ext uri="{FF2B5EF4-FFF2-40B4-BE49-F238E27FC236}">
                <a16:creationId xmlns:a16="http://schemas.microsoft.com/office/drawing/2014/main" id="{CB3A4703-E0BD-40F7-8E8A-664F0887D643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647" t="36724" r="18361" b="16888"/>
          <a:stretch/>
        </p:blipFill>
        <p:spPr>
          <a:xfrm>
            <a:off x="3682377" y="1164836"/>
            <a:ext cx="1546694" cy="185603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9" name="##G1 Kraftwerke">
            <a:extLst>
              <a:ext uri="{FF2B5EF4-FFF2-40B4-BE49-F238E27FC236}">
                <a16:creationId xmlns:a16="http://schemas.microsoft.com/office/drawing/2014/main" id="{00EFC693-2ADA-3F2D-C098-0676782F820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3164" r="15296"/>
          <a:stretch/>
        </p:blipFill>
        <p:spPr>
          <a:xfrm>
            <a:off x="224557" y="1892915"/>
            <a:ext cx="2939287" cy="140555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0" name="T10 programmierung">
            <a:extLst>
              <a:ext uri="{FF2B5EF4-FFF2-40B4-BE49-F238E27FC236}">
                <a16:creationId xmlns:a16="http://schemas.microsoft.com/office/drawing/2014/main" id="{8FB1A8C8-131E-8817-0003-D74E3DC4AFE4}"/>
              </a:ext>
            </a:extLst>
          </p:cNvPr>
          <p:cNvSpPr txBox="1"/>
          <p:nvPr/>
        </p:nvSpPr>
        <p:spPr>
          <a:xfrm>
            <a:off x="6113570" y="6247277"/>
            <a:ext cx="2140394" cy="427361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defTabSz="82945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2177" b="1" dirty="0">
                <a:solidFill>
                  <a:srgbClr val="FF000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Calibri" panose="020F0502020204030204"/>
              </a:rPr>
              <a:t>Programmierung</a:t>
            </a:r>
          </a:p>
        </p:txBody>
      </p:sp>
      <p:sp>
        <p:nvSpPr>
          <p:cNvPr id="18" name="T9 Netzwerk">
            <a:extLst>
              <a:ext uri="{FF2B5EF4-FFF2-40B4-BE49-F238E27FC236}">
                <a16:creationId xmlns:a16="http://schemas.microsoft.com/office/drawing/2014/main" id="{2BCCA474-0D7B-C109-4E56-65BF000CC6D2}"/>
              </a:ext>
            </a:extLst>
          </p:cNvPr>
          <p:cNvSpPr txBox="1"/>
          <p:nvPr/>
        </p:nvSpPr>
        <p:spPr>
          <a:xfrm>
            <a:off x="5275878" y="4914789"/>
            <a:ext cx="1951615" cy="427361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 defTabSz="82945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2177" b="1" dirty="0">
                <a:solidFill>
                  <a:srgbClr val="FF0000"/>
                </a:solidFill>
                <a:effectLst>
                  <a:glow rad="190500">
                    <a:srgbClr val="FFFFFF"/>
                  </a:glow>
                </a:effectLst>
                <a:latin typeface="Calibri" panose="020F0502020204030204"/>
              </a:rPr>
              <a:t>Netzwerke</a:t>
            </a:r>
          </a:p>
        </p:txBody>
      </p:sp>
      <p:sp>
        <p:nvSpPr>
          <p:cNvPr id="16" name="T8 Automat">
            <a:extLst>
              <a:ext uri="{FF2B5EF4-FFF2-40B4-BE49-F238E27FC236}">
                <a16:creationId xmlns:a16="http://schemas.microsoft.com/office/drawing/2014/main" id="{6D2E2D1C-EF36-B0C9-EA5D-6B50BC1EB0F4}"/>
              </a:ext>
            </a:extLst>
          </p:cNvPr>
          <p:cNvSpPr txBox="1"/>
          <p:nvPr/>
        </p:nvSpPr>
        <p:spPr>
          <a:xfrm>
            <a:off x="2752974" y="4796642"/>
            <a:ext cx="2116741" cy="427361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defTabSz="82945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2177" b="1" dirty="0">
                <a:solidFill>
                  <a:srgbClr val="FF0000"/>
                </a:solidFill>
                <a:effectLst>
                  <a:glow rad="190500">
                    <a:prstClr val="white"/>
                  </a:glow>
                </a:effectLst>
                <a:latin typeface="Calibri" panose="020F0502020204030204"/>
              </a:rPr>
              <a:t>Automatisierung</a:t>
            </a:r>
          </a:p>
        </p:txBody>
      </p:sp>
      <p:sp>
        <p:nvSpPr>
          <p:cNvPr id="15" name="T7 Elektronik">
            <a:extLst>
              <a:ext uri="{FF2B5EF4-FFF2-40B4-BE49-F238E27FC236}">
                <a16:creationId xmlns:a16="http://schemas.microsoft.com/office/drawing/2014/main" id="{8B7EB066-2AB3-5DCA-0AA8-3A070EE787B9}"/>
              </a:ext>
            </a:extLst>
          </p:cNvPr>
          <p:cNvSpPr txBox="1"/>
          <p:nvPr/>
        </p:nvSpPr>
        <p:spPr>
          <a:xfrm>
            <a:off x="1070307" y="5484710"/>
            <a:ext cx="1951615" cy="762388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defTabSz="82945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2177" b="1" dirty="0">
                <a:solidFill>
                  <a:srgbClr val="FF000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Calibri" panose="020F0502020204030204"/>
              </a:rPr>
              <a:t>Industrielle</a:t>
            </a:r>
          </a:p>
          <a:p>
            <a:pPr defTabSz="82945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2177" b="1" dirty="0">
                <a:solidFill>
                  <a:srgbClr val="FF000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Calibri" panose="020F0502020204030204"/>
              </a:rPr>
              <a:t>Elektronik</a:t>
            </a:r>
          </a:p>
        </p:txBody>
      </p:sp>
      <p:sp>
        <p:nvSpPr>
          <p:cNvPr id="14" name="T6 Antrieb">
            <a:extLst>
              <a:ext uri="{FF2B5EF4-FFF2-40B4-BE49-F238E27FC236}">
                <a16:creationId xmlns:a16="http://schemas.microsoft.com/office/drawing/2014/main" id="{C8130ACA-A467-5467-6558-0866B7EA2E31}"/>
              </a:ext>
            </a:extLst>
          </p:cNvPr>
          <p:cNvSpPr txBox="1"/>
          <p:nvPr/>
        </p:nvSpPr>
        <p:spPr>
          <a:xfrm>
            <a:off x="1528651" y="3881287"/>
            <a:ext cx="2014462" cy="762388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  <a:softEdge rad="127000"/>
          </a:effectLst>
        </p:spPr>
        <p:txBody>
          <a:bodyPr wrap="none" rtlCol="0">
            <a:spAutoFit/>
          </a:bodyPr>
          <a:lstStyle/>
          <a:p>
            <a:pPr algn="r" defTabSz="82945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2177" b="1" dirty="0">
                <a:solidFill>
                  <a:srgbClr val="FF000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Calibri" panose="020F0502020204030204"/>
              </a:rPr>
              <a:t>Elektrische</a:t>
            </a:r>
          </a:p>
          <a:p>
            <a:pPr algn="r" defTabSz="82945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2177" b="1" dirty="0">
                <a:solidFill>
                  <a:srgbClr val="FF000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Calibri" panose="020F0502020204030204"/>
              </a:rPr>
              <a:t>Antriebstechnik</a:t>
            </a:r>
          </a:p>
        </p:txBody>
      </p:sp>
      <p:sp>
        <p:nvSpPr>
          <p:cNvPr id="12" name="T5 Niederspannung">
            <a:extLst>
              <a:ext uri="{FF2B5EF4-FFF2-40B4-BE49-F238E27FC236}">
                <a16:creationId xmlns:a16="http://schemas.microsoft.com/office/drawing/2014/main" id="{4530E58D-8F13-573D-A992-8D85D607E12D}"/>
              </a:ext>
            </a:extLst>
          </p:cNvPr>
          <p:cNvSpPr txBox="1"/>
          <p:nvPr/>
        </p:nvSpPr>
        <p:spPr>
          <a:xfrm>
            <a:off x="6031086" y="3915500"/>
            <a:ext cx="3112915" cy="762388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defTabSz="82945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2177" b="1" dirty="0">
                <a:solidFill>
                  <a:srgbClr val="FF000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Calibri" panose="020F0502020204030204"/>
              </a:rPr>
              <a:t>	Niederspannungs-</a:t>
            </a:r>
          </a:p>
          <a:p>
            <a:pPr defTabSz="82945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2177" b="1" dirty="0">
                <a:solidFill>
                  <a:srgbClr val="FF000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Calibri" panose="020F0502020204030204"/>
              </a:rPr>
              <a:t>	</a:t>
            </a:r>
            <a:r>
              <a:rPr lang="de-AT" sz="2177" b="1" dirty="0" err="1">
                <a:solidFill>
                  <a:srgbClr val="FF000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Calibri" panose="020F0502020204030204"/>
              </a:rPr>
              <a:t>technik</a:t>
            </a:r>
            <a:endParaRPr lang="de-AT" sz="2177" b="1" dirty="0">
              <a:solidFill>
                <a:srgbClr val="FF0000"/>
              </a:solidFill>
              <a:effectLst>
                <a:glow rad="139700">
                  <a:srgbClr val="FFFFFF">
                    <a:alpha val="90000"/>
                  </a:srgbClr>
                </a:glow>
              </a:effectLst>
              <a:latin typeface="Calibri" panose="020F0502020204030204"/>
            </a:endParaRPr>
          </a:p>
        </p:txBody>
      </p:sp>
      <p:sp>
        <p:nvSpPr>
          <p:cNvPr id="8" name="T4b E Mobilität">
            <a:extLst>
              <a:ext uri="{FF2B5EF4-FFF2-40B4-BE49-F238E27FC236}">
                <a16:creationId xmlns:a16="http://schemas.microsoft.com/office/drawing/2014/main" id="{2D91BA33-D019-E656-7321-9FB24936FE97}"/>
              </a:ext>
            </a:extLst>
          </p:cNvPr>
          <p:cNvSpPr txBox="1"/>
          <p:nvPr/>
        </p:nvSpPr>
        <p:spPr>
          <a:xfrm>
            <a:off x="7498390" y="2032056"/>
            <a:ext cx="1480983" cy="427361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defTabSz="82945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2177" b="1" dirty="0">
                <a:solidFill>
                  <a:srgbClr val="FF000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Calibri" panose="020F0502020204030204"/>
              </a:rPr>
              <a:t>E-Mobilität</a:t>
            </a:r>
          </a:p>
        </p:txBody>
      </p:sp>
      <p:sp>
        <p:nvSpPr>
          <p:cNvPr id="11" name="T4a erneuerbare">
            <a:extLst>
              <a:ext uri="{FF2B5EF4-FFF2-40B4-BE49-F238E27FC236}">
                <a16:creationId xmlns:a16="http://schemas.microsoft.com/office/drawing/2014/main" id="{12BCEE18-CF47-9A74-2A80-8D3FAA964B64}"/>
              </a:ext>
            </a:extLst>
          </p:cNvPr>
          <p:cNvSpPr txBox="1"/>
          <p:nvPr/>
        </p:nvSpPr>
        <p:spPr>
          <a:xfrm>
            <a:off x="5662189" y="1378307"/>
            <a:ext cx="1624227" cy="762388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r" defTabSz="82945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2177" b="1" dirty="0">
                <a:solidFill>
                  <a:srgbClr val="FF000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Calibri" panose="020F0502020204030204"/>
              </a:rPr>
              <a:t>Erneuerbare</a:t>
            </a:r>
          </a:p>
          <a:p>
            <a:pPr algn="r" defTabSz="82945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2177" b="1" dirty="0">
                <a:solidFill>
                  <a:srgbClr val="FF000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Calibri" panose="020F0502020204030204"/>
              </a:rPr>
              <a:t>Energie</a:t>
            </a:r>
          </a:p>
        </p:txBody>
      </p:sp>
      <p:sp>
        <p:nvSpPr>
          <p:cNvPr id="6" name="T3 Verteilung">
            <a:extLst>
              <a:ext uri="{FF2B5EF4-FFF2-40B4-BE49-F238E27FC236}">
                <a16:creationId xmlns:a16="http://schemas.microsoft.com/office/drawing/2014/main" id="{D9A264A7-6AFF-D2D4-7A2E-64DD8491C621}"/>
              </a:ext>
            </a:extLst>
          </p:cNvPr>
          <p:cNvSpPr txBox="1"/>
          <p:nvPr/>
        </p:nvSpPr>
        <p:spPr>
          <a:xfrm>
            <a:off x="3543113" y="3229802"/>
            <a:ext cx="2054858" cy="427361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defTabSz="82945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2177" b="1" dirty="0">
                <a:solidFill>
                  <a:srgbClr val="FF000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Calibri" panose="020F0502020204030204"/>
              </a:rPr>
              <a:t>Stromverteilung</a:t>
            </a:r>
          </a:p>
        </p:txBody>
      </p:sp>
      <p:sp>
        <p:nvSpPr>
          <p:cNvPr id="5" name="T2 Übertragung">
            <a:extLst>
              <a:ext uri="{FF2B5EF4-FFF2-40B4-BE49-F238E27FC236}">
                <a16:creationId xmlns:a16="http://schemas.microsoft.com/office/drawing/2014/main" id="{0D65366B-7A36-7201-34F5-9C3959ACD5E7}"/>
              </a:ext>
            </a:extLst>
          </p:cNvPr>
          <p:cNvSpPr txBox="1"/>
          <p:nvPr/>
        </p:nvSpPr>
        <p:spPr>
          <a:xfrm>
            <a:off x="3377283" y="1057364"/>
            <a:ext cx="1844031" cy="762388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 defTabSz="82945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2177" b="1" dirty="0">
                <a:solidFill>
                  <a:srgbClr val="FF000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Calibri" panose="020F0502020204030204"/>
              </a:rPr>
              <a:t>Übertragungs-</a:t>
            </a:r>
          </a:p>
          <a:p>
            <a:pPr algn="ctr" defTabSz="82945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2177" b="1" dirty="0">
                <a:solidFill>
                  <a:srgbClr val="FF000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Calibri" panose="020F0502020204030204"/>
              </a:rPr>
              <a:t>netze</a:t>
            </a:r>
          </a:p>
        </p:txBody>
      </p:sp>
      <p:sp>
        <p:nvSpPr>
          <p:cNvPr id="4" name="T1 Kraftwerk">
            <a:extLst>
              <a:ext uri="{FF2B5EF4-FFF2-40B4-BE49-F238E27FC236}">
                <a16:creationId xmlns:a16="http://schemas.microsoft.com/office/drawing/2014/main" id="{F0E6F23E-FBB0-7D53-16B6-9932EA3D74BE}"/>
              </a:ext>
            </a:extLst>
          </p:cNvPr>
          <p:cNvSpPr txBox="1"/>
          <p:nvPr/>
        </p:nvSpPr>
        <p:spPr>
          <a:xfrm>
            <a:off x="330946" y="2025582"/>
            <a:ext cx="2171993" cy="427361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defTabSz="82945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2177" b="1" dirty="0">
                <a:solidFill>
                  <a:srgbClr val="FF0000"/>
                </a:solidFill>
                <a:effectLst>
                  <a:glow rad="139700">
                    <a:srgbClr val="FFFFFF">
                      <a:alpha val="90000"/>
                    </a:srgbClr>
                  </a:glow>
                </a:effectLst>
                <a:latin typeface="Calibri" panose="020F0502020204030204"/>
              </a:rPr>
              <a:t>Kraftwerke</a:t>
            </a:r>
          </a:p>
        </p:txBody>
      </p:sp>
      <p:sp>
        <p:nvSpPr>
          <p:cNvPr id="38" name="Untertitel 2">
            <a:extLst>
              <a:ext uri="{FF2B5EF4-FFF2-40B4-BE49-F238E27FC236}">
                <a16:creationId xmlns:a16="http://schemas.microsoft.com/office/drawing/2014/main" id="{D7E4B2DE-0075-B81A-92CE-7803DC96BA7D}"/>
              </a:ext>
            </a:extLst>
          </p:cNvPr>
          <p:cNvSpPr txBox="1">
            <a:spLocks/>
          </p:cNvSpPr>
          <p:nvPr/>
        </p:nvSpPr>
        <p:spPr>
          <a:xfrm>
            <a:off x="0" y="993897"/>
            <a:ext cx="3469592" cy="93718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71447" indent="-171447" algn="l" defTabSz="685791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43" indent="-171447" algn="l" defTabSz="68579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39" indent="-171447" algn="l" defTabSz="68579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34" indent="-171447" algn="l" defTabSz="68579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30" indent="-171447" algn="l" defTabSz="68579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25" indent="-171447" algn="l" defTabSz="68579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21" indent="-171447" algn="l" defTabSz="68579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16" indent="-171447" algn="l" defTabSz="68579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12" indent="-171447" algn="l" defTabSz="68579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de-AT" sz="3200" b="1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01600">
                    <a:srgbClr val="15FF15">
                      <a:alpha val="69804"/>
                    </a:srgbClr>
                  </a:glo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Höhere Lehranstalt </a:t>
            </a:r>
            <a:br>
              <a:rPr lang="de-AT" sz="3200" b="1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01600">
                    <a:srgbClr val="15FF15">
                      <a:alpha val="69804"/>
                    </a:srgbClr>
                  </a:glo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de-AT" sz="28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für </a:t>
            </a:r>
            <a:r>
              <a:rPr lang="de-AT" sz="2800" b="1" dirty="0">
                <a:solidFill>
                  <a:srgbClr val="0066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Elektrotechnik</a:t>
            </a:r>
            <a:endParaRPr lang="de-AT" sz="28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421476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7000" contrast="-24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B8107E-FAAA-4038-9A9F-ADD2855D01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4" y="1700808"/>
            <a:ext cx="8352927" cy="605929"/>
          </a:xfrm>
          <a:solidFill>
            <a:srgbClr val="EAEAEA">
              <a:alpha val="40000"/>
            </a:srgbClr>
          </a:solidFill>
        </p:spPr>
        <p:txBody>
          <a:bodyPr/>
          <a:lstStyle/>
          <a:p>
            <a:r>
              <a:rPr lang="de-AT" sz="4000" b="1" dirty="0">
                <a:latin typeface="Calibri" panose="020F0502020204030204" pitchFamily="34" charset="0"/>
                <a:cs typeface="Calibri" panose="020F0502020204030204" pitchFamily="34" charset="0"/>
              </a:rPr>
              <a:t>Deine Ausbildung bei uns umfasst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2EA0909-B8A1-4E52-A0FE-A57E8F2AA7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993897"/>
            <a:ext cx="6336704" cy="646331"/>
          </a:xfrm>
        </p:spPr>
        <p:txBody>
          <a:bodyPr wrap="square">
            <a:spAutoFit/>
          </a:bodyPr>
          <a:lstStyle/>
          <a:p>
            <a:pPr algn="r"/>
            <a:r>
              <a:rPr lang="de-AT" sz="3600" b="1" kern="12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01600">
                    <a:srgbClr val="15FF15">
                      <a:alpha val="69804"/>
                    </a:srgbClr>
                  </a:glo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Höhere Lehranstalt </a:t>
            </a:r>
            <a:r>
              <a:rPr kumimoji="0" lang="de-AT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für</a:t>
            </a:r>
            <a:r>
              <a:rPr lang="de-AT" sz="2900" b="1" kern="1200" dirty="0">
                <a:solidFill>
                  <a:srgbClr val="000000">
                    <a:lumMod val="85000"/>
                    <a:lumOff val="15000"/>
                  </a:srgb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kumimoji="0" lang="de-AT" sz="29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Elektrotechnik</a:t>
            </a:r>
            <a:endParaRPr lang="de-AT" sz="2900" dirty="0">
              <a:latin typeface="Arial Narrow" panose="020B0606020202030204" pitchFamily="34" charset="0"/>
            </a:endParaRPr>
          </a:p>
        </p:txBody>
      </p:sp>
      <p:graphicFrame>
        <p:nvGraphicFramePr>
          <p:cNvPr id="5" name="Tabelle 5">
            <a:extLst>
              <a:ext uri="{FF2B5EF4-FFF2-40B4-BE49-F238E27FC236}">
                <a16:creationId xmlns:a16="http://schemas.microsoft.com/office/drawing/2014/main" id="{CF288FCD-15AC-41A9-87F6-B072258D4F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8958487"/>
              </p:ext>
            </p:extLst>
          </p:nvPr>
        </p:nvGraphicFramePr>
        <p:xfrm>
          <a:off x="395535" y="2492896"/>
          <a:ext cx="8352927" cy="4176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329">
                  <a:extLst>
                    <a:ext uri="{9D8B030D-6E8A-4147-A177-3AD203B41FA5}">
                      <a16:colId xmlns:a16="http://schemas.microsoft.com/office/drawing/2014/main" val="3427743776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3803179852"/>
                    </a:ext>
                  </a:extLst>
                </a:gridCol>
                <a:gridCol w="2520278">
                  <a:extLst>
                    <a:ext uri="{9D8B030D-6E8A-4147-A177-3AD203B41FA5}">
                      <a16:colId xmlns:a16="http://schemas.microsoft.com/office/drawing/2014/main" val="966365231"/>
                    </a:ext>
                  </a:extLst>
                </a:gridCol>
              </a:tblGrid>
              <a:tr h="4176464">
                <a:tc>
                  <a:txBody>
                    <a:bodyPr/>
                    <a:lstStyle/>
                    <a:p>
                      <a:pPr algn="l"/>
                      <a:r>
                        <a:rPr lang="de-AT" sz="2800" dirty="0">
                          <a:ln>
                            <a:noFill/>
                          </a:ln>
                          <a:solidFill>
                            <a:srgbClr val="D5EAFF"/>
                          </a:solidFill>
                          <a:effectLst>
                            <a:glow rad="127000">
                              <a:srgbClr val="002060"/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Allgemeinbildung</a:t>
                      </a:r>
                      <a:endParaRPr lang="de-AT" sz="1600" dirty="0">
                        <a:ln>
                          <a:noFill/>
                        </a:ln>
                        <a:solidFill>
                          <a:srgbClr val="D5EAFF"/>
                        </a:solidFill>
                        <a:effectLst>
                          <a:glow rad="127000">
                            <a:srgbClr val="002060"/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85750" indent="-285750" algn="l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de-AT" sz="1800" dirty="0">
                          <a:ln>
                            <a:noFill/>
                          </a:ln>
                          <a:solidFill>
                            <a:srgbClr val="D5EAFF"/>
                          </a:solidFill>
                          <a:effectLst>
                            <a:glow rad="63500">
                              <a:srgbClr val="000066"/>
                            </a:glow>
                            <a:outerShdw blurRad="38100" dist="12700" dir="2700000" sx="101000" sy="101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Deutsch</a:t>
                      </a:r>
                    </a:p>
                    <a:p>
                      <a:pPr marL="285750" indent="-285750" algn="l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de-AT" sz="1800" dirty="0">
                          <a:ln>
                            <a:noFill/>
                          </a:ln>
                          <a:solidFill>
                            <a:srgbClr val="D5EAFF"/>
                          </a:solidFill>
                          <a:effectLst>
                            <a:glow rad="63500">
                              <a:srgbClr val="000066"/>
                            </a:glow>
                            <a:outerShdw blurRad="38100" dist="12700" dir="2700000" sx="101000" sy="101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Englisch</a:t>
                      </a:r>
                    </a:p>
                    <a:p>
                      <a:pPr marL="285750" indent="-285750" algn="l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de-AT" sz="1800" dirty="0">
                          <a:ln>
                            <a:noFill/>
                          </a:ln>
                          <a:solidFill>
                            <a:srgbClr val="D5EAFF"/>
                          </a:solidFill>
                          <a:effectLst>
                            <a:glow rad="63500">
                              <a:srgbClr val="000066"/>
                            </a:glow>
                            <a:outerShdw blurRad="38100" dist="12700" dir="2700000" sx="101000" sy="101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Angewandte Mathematik</a:t>
                      </a:r>
                    </a:p>
                    <a:p>
                      <a:pPr marL="285750" indent="-285750" algn="l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de-AT" sz="1800" dirty="0">
                          <a:ln>
                            <a:noFill/>
                          </a:ln>
                          <a:solidFill>
                            <a:srgbClr val="D5EAFF"/>
                          </a:solidFill>
                          <a:effectLst>
                            <a:glow rad="63500">
                              <a:srgbClr val="000066"/>
                            </a:glow>
                            <a:outerShdw blurRad="38100" dist="12700" dir="2700000" sx="101000" sy="101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Naturwissenschaften</a:t>
                      </a:r>
                    </a:p>
                    <a:p>
                      <a:pPr marL="285750" indent="-285750" algn="l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de-AT" sz="1800" dirty="0">
                          <a:ln>
                            <a:noFill/>
                          </a:ln>
                          <a:solidFill>
                            <a:srgbClr val="D5EAFF"/>
                          </a:solidFill>
                          <a:effectLst>
                            <a:glow rad="63500">
                              <a:srgbClr val="000066"/>
                            </a:glow>
                            <a:outerShdw blurRad="38100" dist="12700" dir="2700000" sx="101000" sy="101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Wirtschaft und Recht</a:t>
                      </a:r>
                    </a:p>
                    <a:p>
                      <a:pPr marL="285750" indent="-285750" algn="l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de-AT" sz="1800" dirty="0">
                          <a:ln>
                            <a:noFill/>
                          </a:ln>
                          <a:solidFill>
                            <a:srgbClr val="D5EAFF"/>
                          </a:solidFill>
                          <a:effectLst>
                            <a:glow rad="63500">
                              <a:srgbClr val="000066"/>
                            </a:glow>
                            <a:outerShdw blurRad="38100" dist="12700" dir="2700000" sx="101000" sy="101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Geografie, Geschichte</a:t>
                      </a:r>
                      <a:br>
                        <a:rPr lang="de-AT" sz="1800" dirty="0">
                          <a:ln>
                            <a:noFill/>
                          </a:ln>
                          <a:solidFill>
                            <a:srgbClr val="D5EAFF"/>
                          </a:solidFill>
                          <a:effectLst>
                            <a:glow rad="63500">
                              <a:srgbClr val="000066"/>
                            </a:glow>
                            <a:outerShdw blurRad="38100" dist="12700" dir="2700000" sx="101000" sy="101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de-AT" sz="1800" dirty="0">
                          <a:ln>
                            <a:noFill/>
                          </a:ln>
                          <a:solidFill>
                            <a:srgbClr val="D5EAFF"/>
                          </a:solidFill>
                          <a:effectLst>
                            <a:glow rad="63500">
                              <a:srgbClr val="000066"/>
                            </a:glow>
                            <a:outerShdw blurRad="38100" dist="12700" dir="2700000" sx="101000" sy="101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und politische Bildung</a:t>
                      </a:r>
                    </a:p>
                    <a:p>
                      <a:pPr marL="285750" indent="-285750" algn="l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de-AT" sz="1800" dirty="0">
                          <a:ln>
                            <a:noFill/>
                          </a:ln>
                          <a:solidFill>
                            <a:srgbClr val="D5EAFF"/>
                          </a:solidFill>
                          <a:effectLst>
                            <a:glow rad="63500">
                              <a:srgbClr val="000066"/>
                            </a:glow>
                            <a:outerShdw blurRad="38100" dist="12700" dir="2700000" sx="101000" sy="101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Bewegung und Sport</a:t>
                      </a:r>
                    </a:p>
                    <a:p>
                      <a:pPr marL="285750" indent="-285750" algn="l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de-AT" sz="1800" dirty="0">
                          <a:ln>
                            <a:noFill/>
                          </a:ln>
                          <a:solidFill>
                            <a:srgbClr val="D5EAFF"/>
                          </a:solidFill>
                          <a:effectLst>
                            <a:glow rad="63500">
                              <a:srgbClr val="000066"/>
                            </a:glow>
                            <a:outerShdw blurRad="38100" dist="12700" dir="2700000" sx="101000" sy="101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Ethik – Religion</a:t>
                      </a:r>
                      <a:endParaRPr lang="de-AT" sz="3600" dirty="0">
                        <a:ln>
                          <a:noFill/>
                        </a:ln>
                        <a:solidFill>
                          <a:srgbClr val="D5EAFF"/>
                        </a:solidFill>
                        <a:effectLst>
                          <a:glow rad="63500">
                            <a:srgbClr val="000066"/>
                          </a:glow>
                          <a:outerShdw blurRad="38100" dist="12700" dir="2700000" sx="101000" sy="101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BD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de-AT" sz="2800" b="1" kern="1200" dirty="0">
                          <a:solidFill>
                            <a:srgbClr val="D9FFD9"/>
                          </a:solidFill>
                          <a:effectLst>
                            <a:glow rad="127000">
                              <a:srgbClr val="003200"/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Fachtheorie</a:t>
                      </a:r>
                      <a:endParaRPr lang="de-AT" sz="1600" b="1" kern="1200" dirty="0">
                        <a:solidFill>
                          <a:srgbClr val="D9FFD9"/>
                        </a:solidFill>
                        <a:effectLst>
                          <a:glow rad="127000">
                            <a:srgbClr val="003200"/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de-AT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D9FFD9"/>
                          </a:solidFill>
                          <a:effectLst>
                            <a:glow rad="63500">
                              <a:srgbClr val="005C00"/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Energiesysteme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de-AT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D9FFD9"/>
                          </a:solidFill>
                          <a:effectLst>
                            <a:glow rad="63500">
                              <a:srgbClr val="005C00"/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Automatisierungstechnik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de-AT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D9FFD9"/>
                          </a:solidFill>
                          <a:effectLst>
                            <a:glow rad="63500">
                              <a:srgbClr val="005C00"/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Antriebstechnik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de-AT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D9FFD9"/>
                          </a:solidFill>
                          <a:effectLst>
                            <a:glow rad="63500">
                              <a:srgbClr val="005C00"/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Industrielle Elektronik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de-AT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D9FFD9"/>
                          </a:solidFill>
                          <a:effectLst>
                            <a:glow rad="63500">
                              <a:srgbClr val="005C00"/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Fachspezifische Informationstechnik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de-AT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D9FFD9"/>
                          </a:solidFill>
                          <a:effectLst>
                            <a:glow rad="63500">
                              <a:srgbClr val="005C00"/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Technische Vertiefungsfächer (Wahlfächer)</a:t>
                      </a:r>
                      <a:br>
                        <a:rPr kumimoji="0" lang="de-AT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D9FFD9"/>
                          </a:solidFill>
                          <a:effectLst>
                            <a:glow rad="63500">
                              <a:srgbClr val="005C00"/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</a:br>
                      <a:r>
                        <a:rPr kumimoji="0" lang="de-AT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D9FFD9"/>
                          </a:solidFill>
                          <a:effectLst>
                            <a:glow rad="63500">
                              <a:srgbClr val="005C00"/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      z.B. </a:t>
                      </a:r>
                      <a:r>
                        <a:rPr kumimoji="0" lang="de-AT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D9FFD9"/>
                          </a:solidFill>
                          <a:effectLst>
                            <a:glow rad="63500">
                              <a:srgbClr val="005C00"/>
                            </a:glow>
                            <a:innerShdw blurRad="114300">
                              <a:srgbClr val="FFFF00"/>
                            </a:inn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E-Mobility</a:t>
                      </a:r>
                      <a:endParaRPr lang="de-AT" sz="2800" b="1" i="0" kern="1200" dirty="0">
                        <a:solidFill>
                          <a:schemeClr val="tx1"/>
                        </a:solidFill>
                        <a:effectLst>
                          <a:glow rad="63500">
                            <a:srgbClr val="005C00"/>
                          </a:glow>
                          <a:innerShdw blurRad="114300">
                            <a:srgbClr val="FFFF00"/>
                          </a:innerShdw>
                        </a:effectLst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434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de-AT" sz="2800" b="1" kern="1200" dirty="0">
                          <a:solidFill>
                            <a:srgbClr val="FFFFAF"/>
                          </a:solidFill>
                          <a:effectLst>
                            <a:glow rad="127000">
                              <a:srgbClr val="663300"/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Fachpraxis</a:t>
                      </a:r>
                      <a:endParaRPr lang="de-AT" sz="1600" b="1" kern="1200" dirty="0">
                        <a:solidFill>
                          <a:srgbClr val="FFFFAF"/>
                        </a:solidFill>
                        <a:effectLst>
                          <a:glow rad="127000">
                            <a:srgbClr val="663300"/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de-AT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D5"/>
                          </a:solidFill>
                          <a:effectLst>
                            <a:glow rad="63500">
                              <a:srgbClr val="996600"/>
                            </a:glow>
                            <a:outerShdw blurRad="38100" dist="38100" dir="2700000" algn="tl">
                              <a:srgbClr val="000000">
                                <a:alpha val="80000"/>
                              </a:srgbClr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Werkstätte und Produktionstechnik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de-AT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D5"/>
                          </a:solidFill>
                          <a:effectLst>
                            <a:glow rad="63500">
                              <a:srgbClr val="996600"/>
                            </a:glow>
                            <a:outerShdw blurRad="38100" dist="38100" dir="2700000" algn="tl">
                              <a:srgbClr val="000000">
                                <a:alpha val="80000"/>
                              </a:srgbClr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Computergestützte Projektentwicklung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de-AT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D5"/>
                          </a:solidFill>
                          <a:effectLst>
                            <a:glow rad="63500">
                              <a:srgbClr val="996600"/>
                            </a:glow>
                            <a:outerShdw blurRad="38100" dist="38100" dir="2700000" algn="tl">
                              <a:srgbClr val="000000">
                                <a:alpha val="80000"/>
                              </a:srgbClr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Labor</a:t>
                      </a:r>
                      <a:endParaRPr kumimoji="0" lang="de-AT" sz="3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D5"/>
                        </a:solidFill>
                        <a:effectLst>
                          <a:glow rad="63500">
                            <a:srgbClr val="996600"/>
                          </a:glow>
                          <a:outerShdw blurRad="38100" dist="38100" dir="2700000" algn="tl">
                            <a:srgbClr val="000000">
                              <a:alpha val="80000"/>
                            </a:srgbClr>
                          </a:outerShdw>
                        </a:effectLst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28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de-AT" sz="28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AC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213705"/>
                  </a:ext>
                </a:extLst>
              </a:tr>
            </a:tbl>
          </a:graphicData>
        </a:graphic>
      </p:graphicFrame>
      <p:grpSp>
        <p:nvGrpSpPr>
          <p:cNvPr id="4" name="Kopfzeile">
            <a:extLst>
              <a:ext uri="{FF2B5EF4-FFF2-40B4-BE49-F238E27FC236}">
                <a16:creationId xmlns:a16="http://schemas.microsoft.com/office/drawing/2014/main" id="{2BC0D672-E8DD-BCD0-3310-B29D8879AA7B}"/>
              </a:ext>
            </a:extLst>
          </p:cNvPr>
          <p:cNvGrpSpPr/>
          <p:nvPr/>
        </p:nvGrpSpPr>
        <p:grpSpPr>
          <a:xfrm>
            <a:off x="0" y="-7580"/>
            <a:ext cx="9144000" cy="940897"/>
            <a:chOff x="0" y="0"/>
            <a:chExt cx="10080625" cy="1037274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72EB1843-3737-188E-EAEC-8085525E2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735"/>
            <a:stretch/>
          </p:blipFill>
          <p:spPr>
            <a:xfrm>
              <a:off x="0" y="0"/>
              <a:ext cx="10080625" cy="1037274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B4F82633-F37C-6233-75A7-DE94A0874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6" y="35421"/>
              <a:ext cx="3097386" cy="9214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9247087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"/>
          <p:cNvPicPr>
            <a:picLocks noChangeAspect="1"/>
          </p:cNvPicPr>
          <p:nvPr/>
        </p:nvPicPr>
        <p:blipFill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" y="816301"/>
            <a:ext cx="9144000" cy="609904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5" name="G14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6D5EF871-5AFC-01C5-50E5-9567955C13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563" y="2586295"/>
            <a:ext cx="816378" cy="816378"/>
          </a:xfrm>
          <a:prstGeom prst="rect">
            <a:avLst/>
          </a:prstGeom>
        </p:spPr>
      </p:pic>
      <p:pic>
        <p:nvPicPr>
          <p:cNvPr id="37" name="G13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5EBB3EC5-CE2C-7E19-F7A3-BFE8AA6CEB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796" y="1700808"/>
            <a:ext cx="816378" cy="816378"/>
          </a:xfrm>
          <a:prstGeom prst="rect">
            <a:avLst/>
          </a:prstGeom>
        </p:spPr>
      </p:pic>
      <p:pic>
        <p:nvPicPr>
          <p:cNvPr id="31" name="G12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CF5D6124-C0E8-E8F3-CCB0-056BDD07FF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60" y="1700808"/>
            <a:ext cx="816378" cy="816378"/>
          </a:xfrm>
          <a:prstGeom prst="rect">
            <a:avLst/>
          </a:prstGeom>
        </p:spPr>
      </p:pic>
      <p:pic>
        <p:nvPicPr>
          <p:cNvPr id="29" name="G11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DEF8A6DA-1E1C-2DC4-8724-F987BB9114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283" y="1700808"/>
            <a:ext cx="816378" cy="816378"/>
          </a:xfrm>
          <a:prstGeom prst="rect">
            <a:avLst/>
          </a:prstGeom>
        </p:spPr>
      </p:pic>
      <p:pic>
        <p:nvPicPr>
          <p:cNvPr id="27" name="G10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3E7E20D8-4153-9C51-CD6A-D05DA1EC63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07246" y="5166072"/>
            <a:ext cx="979654" cy="979654"/>
          </a:xfrm>
          <a:prstGeom prst="rect">
            <a:avLst/>
          </a:prstGeom>
        </p:spPr>
      </p:pic>
      <p:pic>
        <p:nvPicPr>
          <p:cNvPr id="25" name="G9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0977F481-AC97-7001-176D-FE861C7460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01" y="5329348"/>
            <a:ext cx="816378" cy="816378"/>
          </a:xfrm>
          <a:prstGeom prst="rect">
            <a:avLst/>
          </a:prstGeom>
        </p:spPr>
      </p:pic>
      <p:pic>
        <p:nvPicPr>
          <p:cNvPr id="23" name="G8" descr="Ein Bild, das Screenshot, Grafiken, Clipart, Design enthält.&#10;&#10;Automatisch generierte Beschreibung">
            <a:extLst>
              <a:ext uri="{FF2B5EF4-FFF2-40B4-BE49-F238E27FC236}">
                <a16:creationId xmlns:a16="http://schemas.microsoft.com/office/drawing/2014/main" id="{5179CE8C-013C-8EF5-315C-5E5D4C7D32E7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167" y="5329348"/>
            <a:ext cx="816378" cy="816378"/>
          </a:xfrm>
          <a:prstGeom prst="rect">
            <a:avLst/>
          </a:prstGeom>
        </p:spPr>
      </p:pic>
      <p:pic>
        <p:nvPicPr>
          <p:cNvPr id="21" name="G7">
            <a:extLst>
              <a:ext uri="{FF2B5EF4-FFF2-40B4-BE49-F238E27FC236}">
                <a16:creationId xmlns:a16="http://schemas.microsoft.com/office/drawing/2014/main" id="{B45C5BBF-C2FA-9A5F-60E2-B07A6A3FE063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4B2B0"/>
              </a:clrFrom>
              <a:clrTo>
                <a:srgbClr val="F4B2B0">
                  <a:alpha val="0"/>
                </a:srgbClr>
              </a:clrTo>
            </a:clrChange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50" y="3471782"/>
            <a:ext cx="816378" cy="816378"/>
          </a:xfrm>
          <a:prstGeom prst="rect">
            <a:avLst/>
          </a:prstGeom>
        </p:spPr>
      </p:pic>
      <p:pic>
        <p:nvPicPr>
          <p:cNvPr id="19" name="G6" descr="Ein Bild, das Symbol, Schrift, Grafiken, Logo enthält.&#10;&#10;Automatisch generierte Beschreibung">
            <a:extLst>
              <a:ext uri="{FF2B5EF4-FFF2-40B4-BE49-F238E27FC236}">
                <a16:creationId xmlns:a16="http://schemas.microsoft.com/office/drawing/2014/main" id="{4D97584E-AF5C-B43A-4E90-AF844BFC4AE5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4B2B0"/>
              </a:clrFrom>
              <a:clrTo>
                <a:srgbClr val="F4B2B0">
                  <a:alpha val="0"/>
                </a:srgbClr>
              </a:clrTo>
            </a:clrChange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801" y="2586295"/>
            <a:ext cx="816378" cy="816378"/>
          </a:xfrm>
          <a:prstGeom prst="rect">
            <a:avLst/>
          </a:prstGeom>
        </p:spPr>
      </p:pic>
      <p:pic>
        <p:nvPicPr>
          <p:cNvPr id="50" name="G5" descr="Ein Bild, das Screenshot, Farbigkeit, Grün, Reihe enthält.&#10;&#10;Automatisch generierte Beschreibung">
            <a:extLst>
              <a:ext uri="{FF2B5EF4-FFF2-40B4-BE49-F238E27FC236}">
                <a16:creationId xmlns:a16="http://schemas.microsoft.com/office/drawing/2014/main" id="{C0A54D1A-8AA1-D36A-DDD8-DE553182C85D}"/>
              </a:ext>
            </a:extLst>
          </p:cNvPr>
          <p:cNvPicPr>
            <a:picLocks noChangeAspect="1"/>
          </p:cNvPicPr>
          <p:nvPr/>
        </p:nvPicPr>
        <p:blipFill>
          <a:blip r:embed="rId1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86" y="3471782"/>
            <a:ext cx="816378" cy="816378"/>
          </a:xfrm>
          <a:prstGeom prst="rect">
            <a:avLst/>
          </a:prstGeom>
        </p:spPr>
      </p:pic>
      <p:pic>
        <p:nvPicPr>
          <p:cNvPr id="15" name="G4">
            <a:extLst>
              <a:ext uri="{FF2B5EF4-FFF2-40B4-BE49-F238E27FC236}">
                <a16:creationId xmlns:a16="http://schemas.microsoft.com/office/drawing/2014/main" id="{0743695F-5ABF-37B1-C524-91A178E2C1F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76027" y="4193993"/>
            <a:ext cx="979654" cy="979654"/>
          </a:xfrm>
          <a:prstGeom prst="rect">
            <a:avLst/>
          </a:prstGeom>
        </p:spPr>
      </p:pic>
      <p:pic>
        <p:nvPicPr>
          <p:cNvPr id="17" name="G3" descr="Ein Bild, das Symbol, Clipart, Schrift, Grafiken enthält.&#10;&#10;Automatisch generierte Beschreibung">
            <a:extLst>
              <a:ext uri="{FF2B5EF4-FFF2-40B4-BE49-F238E27FC236}">
                <a16:creationId xmlns:a16="http://schemas.microsoft.com/office/drawing/2014/main" id="{8AF8D4EE-7B1E-F97E-DE48-82FB5BF377E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953" y="4193993"/>
            <a:ext cx="979654" cy="979654"/>
          </a:xfrm>
          <a:prstGeom prst="rect">
            <a:avLst/>
          </a:prstGeom>
        </p:spPr>
      </p:pic>
      <p:pic>
        <p:nvPicPr>
          <p:cNvPr id="48" name="G2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146DF98A-2096-0424-7DC0-507F2C37C33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038" y="2586295"/>
            <a:ext cx="816378" cy="816378"/>
          </a:xfrm>
          <a:prstGeom prst="rect">
            <a:avLst/>
          </a:prstGeom>
        </p:spPr>
      </p:pic>
      <p:pic>
        <p:nvPicPr>
          <p:cNvPr id="40" name="G1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FF1D82A3-5263-B613-CC2D-54FBC0ECE83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708" y="1052736"/>
            <a:ext cx="816378" cy="816378"/>
          </a:xfrm>
          <a:prstGeom prst="rect">
            <a:avLst/>
          </a:prstGeom>
        </p:spPr>
      </p:pic>
      <p:grpSp>
        <p:nvGrpSpPr>
          <p:cNvPr id="8" name="Kopfzeile">
            <a:extLst>
              <a:ext uri="{FF2B5EF4-FFF2-40B4-BE49-F238E27FC236}">
                <a16:creationId xmlns:a16="http://schemas.microsoft.com/office/drawing/2014/main" id="{09BCB535-1231-40CF-9DE7-8C5A1BFBD32A}"/>
              </a:ext>
            </a:extLst>
          </p:cNvPr>
          <p:cNvGrpSpPr/>
          <p:nvPr/>
        </p:nvGrpSpPr>
        <p:grpSpPr>
          <a:xfrm>
            <a:off x="1" y="361"/>
            <a:ext cx="9144000" cy="940897"/>
            <a:chOff x="0" y="0"/>
            <a:chExt cx="10080625" cy="1037274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49652583-3076-4DD8-B143-524879611B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735"/>
            <a:stretch/>
          </p:blipFill>
          <p:spPr>
            <a:xfrm>
              <a:off x="0" y="0"/>
              <a:ext cx="10080625" cy="1037274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93C236C5-1D55-4890-B725-FBBCCC898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6" y="35421"/>
              <a:ext cx="3097386" cy="921472"/>
            </a:xfrm>
            <a:prstGeom prst="rect">
              <a:avLst/>
            </a:prstGeom>
          </p:spPr>
        </p:pic>
      </p:grpSp>
      <p:sp>
        <p:nvSpPr>
          <p:cNvPr id="22" name="T2">
            <a:extLst>
              <a:ext uri="{FF2B5EF4-FFF2-40B4-BE49-F238E27FC236}">
                <a16:creationId xmlns:a16="http://schemas.microsoft.com/office/drawing/2014/main" id="{A10AF27B-0DAA-2A6E-6A67-806DE873DC85}"/>
              </a:ext>
            </a:extLst>
          </p:cNvPr>
          <p:cNvSpPr txBox="1">
            <a:spLocks/>
          </p:cNvSpPr>
          <p:nvPr/>
        </p:nvSpPr>
        <p:spPr>
          <a:xfrm>
            <a:off x="1474511" y="2722396"/>
            <a:ext cx="4748096" cy="70660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407526" indent="-407526" algn="r" defTabSz="4147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AT" sz="1996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Entwurf, Aufbau und Inbetriebnahme</a:t>
            </a:r>
            <a:br>
              <a:rPr lang="de-AT" sz="1996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</a:br>
            <a:r>
              <a:rPr lang="de-AT" sz="1996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von elektrischen Anlagen</a:t>
            </a:r>
          </a:p>
        </p:txBody>
      </p:sp>
      <p:sp>
        <p:nvSpPr>
          <p:cNvPr id="28" name="T4">
            <a:extLst>
              <a:ext uri="{FF2B5EF4-FFF2-40B4-BE49-F238E27FC236}">
                <a16:creationId xmlns:a16="http://schemas.microsoft.com/office/drawing/2014/main" id="{DE9E4CCC-922A-E235-4B77-E9AF7941CB56}"/>
              </a:ext>
            </a:extLst>
          </p:cNvPr>
          <p:cNvSpPr txBox="1"/>
          <p:nvPr/>
        </p:nvSpPr>
        <p:spPr>
          <a:xfrm>
            <a:off x="420450" y="4467043"/>
            <a:ext cx="6061083" cy="70660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407526" indent="-407526" algn="r" defTabSz="4147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996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sym typeface="Wingdings" panose="05000000000000000000" pitchFamily="2" charset="2"/>
              </a:rPr>
              <a:t>Automatisierung mit Mikrocontrollern &amp;</a:t>
            </a:r>
          </a:p>
          <a:p>
            <a:pPr marL="407526" indent="-407526" algn="r" defTabSz="4147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996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sym typeface="Wingdings" panose="05000000000000000000" pitchFamily="2" charset="2"/>
              </a:rPr>
              <a:t>Speicherprogrammierbaren Steuerungen (SPS)</a:t>
            </a:r>
            <a:endParaRPr lang="de-AT" sz="1996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5" name="T4">
            <a:extLst>
              <a:ext uri="{FF2B5EF4-FFF2-40B4-BE49-F238E27FC236}">
                <a16:creationId xmlns:a16="http://schemas.microsoft.com/office/drawing/2014/main" id="{7D0D098A-9207-9BBA-8F57-AC172B8AE12E}"/>
              </a:ext>
            </a:extLst>
          </p:cNvPr>
          <p:cNvSpPr txBox="1"/>
          <p:nvPr/>
        </p:nvSpPr>
        <p:spPr>
          <a:xfrm>
            <a:off x="4828965" y="1132239"/>
            <a:ext cx="3305649" cy="70660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 defTabSz="4147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996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sym typeface="Wingdings" panose="05000000000000000000" pitchFamily="2" charset="2"/>
              </a:rPr>
              <a:t>Fundierte handwerkliche</a:t>
            </a:r>
          </a:p>
          <a:p>
            <a:pPr algn="r" defTabSz="4147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996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sym typeface="Wingdings" panose="05000000000000000000" pitchFamily="2" charset="2"/>
              </a:rPr>
              <a:t>Ausbildung</a:t>
            </a:r>
            <a:endParaRPr lang="de-AT" sz="1996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6" name="T4">
            <a:extLst>
              <a:ext uri="{FF2B5EF4-FFF2-40B4-BE49-F238E27FC236}">
                <a16:creationId xmlns:a16="http://schemas.microsoft.com/office/drawing/2014/main" id="{ACCAF98E-AA6A-8F2C-00A7-7718ED1EE53B}"/>
              </a:ext>
            </a:extLst>
          </p:cNvPr>
          <p:cNvSpPr txBox="1"/>
          <p:nvPr/>
        </p:nvSpPr>
        <p:spPr>
          <a:xfrm>
            <a:off x="2850903" y="5366526"/>
            <a:ext cx="3607013" cy="70660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407526" indent="-407526" defTabSz="4147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AT" sz="1996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Robotik und</a:t>
            </a:r>
          </a:p>
          <a:p>
            <a:pPr marL="407526" indent="-407526" defTabSz="4147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AT" sz="1996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 Fertigungsautomatisierung</a:t>
            </a:r>
          </a:p>
        </p:txBody>
      </p:sp>
      <p:sp>
        <p:nvSpPr>
          <p:cNvPr id="7" name="T4">
            <a:extLst>
              <a:ext uri="{FF2B5EF4-FFF2-40B4-BE49-F238E27FC236}">
                <a16:creationId xmlns:a16="http://schemas.microsoft.com/office/drawing/2014/main" id="{79284E6D-2F20-7462-B6E5-F8652B0C6075}"/>
              </a:ext>
            </a:extLst>
          </p:cNvPr>
          <p:cNvSpPr txBox="1"/>
          <p:nvPr/>
        </p:nvSpPr>
        <p:spPr>
          <a:xfrm>
            <a:off x="3269886" y="1810582"/>
            <a:ext cx="3814801" cy="7066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4147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AT" sz="1996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Hausinstallation, Blitzschutz und Lichttechnik</a:t>
            </a:r>
          </a:p>
        </p:txBody>
      </p:sp>
      <p:sp>
        <p:nvSpPr>
          <p:cNvPr id="9" name="T4">
            <a:extLst>
              <a:ext uri="{FF2B5EF4-FFF2-40B4-BE49-F238E27FC236}">
                <a16:creationId xmlns:a16="http://schemas.microsoft.com/office/drawing/2014/main" id="{F4906113-FB1F-B1F8-307A-A55280759CC6}"/>
              </a:ext>
            </a:extLst>
          </p:cNvPr>
          <p:cNvSpPr txBox="1"/>
          <p:nvPr/>
        </p:nvSpPr>
        <p:spPr>
          <a:xfrm>
            <a:off x="1819900" y="3617596"/>
            <a:ext cx="4664867" cy="70660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defTabSz="4147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996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sym typeface="Wingdings" panose="05000000000000000000" pitchFamily="2" charset="2"/>
              </a:rPr>
              <a:t>Entwurf elektronischer Schaltungen</a:t>
            </a:r>
          </a:p>
          <a:p>
            <a:pPr defTabSz="4147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996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  <a:sym typeface="Wingdings" panose="05000000000000000000" pitchFamily="2" charset="2"/>
              </a:rPr>
              <a:t>bis zu den Fertigungsunterlagen</a:t>
            </a:r>
            <a:endParaRPr lang="de-AT" sz="1996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6" name="Untertitel 2">
            <a:extLst>
              <a:ext uri="{FF2B5EF4-FFF2-40B4-BE49-F238E27FC236}">
                <a16:creationId xmlns:a16="http://schemas.microsoft.com/office/drawing/2014/main" id="{A21F5B2F-8D9E-424B-BD76-1182126EE53D}"/>
              </a:ext>
            </a:extLst>
          </p:cNvPr>
          <p:cNvSpPr txBox="1">
            <a:spLocks/>
          </p:cNvSpPr>
          <p:nvPr/>
        </p:nvSpPr>
        <p:spPr>
          <a:xfrm>
            <a:off x="-57808" y="981374"/>
            <a:ext cx="5098327" cy="590931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lvl1pPr marL="91430" indent="-91430" algn="l" defTabSz="914305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49" indent="-137145" algn="l" defTabSz="914305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09" indent="-137145" algn="l" defTabSz="914305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298" indent="-137145" algn="l" defTabSz="914305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160" indent="-137145" algn="l" defTabSz="914305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305" indent="-137145" algn="l" defTabSz="914305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594" indent="-137145" algn="l" defTabSz="914305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026" indent="-137145" algn="l" defTabSz="914305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315" indent="-137145" algn="l" defTabSz="914305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de-AT" sz="3600" b="1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01600">
                    <a:srgbClr val="E3DE00">
                      <a:alpha val="69804"/>
                    </a:srgbClr>
                  </a:glo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Fachschule</a:t>
            </a:r>
            <a:r>
              <a:rPr lang="de-AT" sz="29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für </a:t>
            </a:r>
            <a:r>
              <a:rPr lang="de-AT" sz="2900" b="1" dirty="0">
                <a:solidFill>
                  <a:srgbClr val="0066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Elektrotechnik</a:t>
            </a:r>
            <a:endParaRPr lang="de-AT" sz="2900" dirty="0">
              <a:latin typeface="Arial Narrow" panose="020B0606020202030204" pitchFamily="34" charset="0"/>
            </a:endParaRPr>
          </a:p>
        </p:txBody>
      </p:sp>
      <p:pic>
        <p:nvPicPr>
          <p:cNvPr id="32" name="Grafik 31" descr="Ein Bild, das Schwarz, Dunkelheit enthält.&#10;&#10;Automatisch generierte Beschreibung">
            <a:extLst>
              <a:ext uri="{FF2B5EF4-FFF2-40B4-BE49-F238E27FC236}">
                <a16:creationId xmlns:a16="http://schemas.microsoft.com/office/drawing/2014/main" id="{3CB675B9-B1AF-ADCD-1C50-728158E66A1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421" y="5792424"/>
            <a:ext cx="923886" cy="923886"/>
          </a:xfrm>
          <a:prstGeom prst="rect">
            <a:avLst/>
          </a:prstGeom>
        </p:spPr>
      </p:pic>
      <p:sp>
        <p:nvSpPr>
          <p:cNvPr id="33" name="T4">
            <a:extLst>
              <a:ext uri="{FF2B5EF4-FFF2-40B4-BE49-F238E27FC236}">
                <a16:creationId xmlns:a16="http://schemas.microsoft.com/office/drawing/2014/main" id="{7EDF957E-FB06-EBEB-A207-A025FDA01E08}"/>
              </a:ext>
            </a:extLst>
          </p:cNvPr>
          <p:cNvSpPr txBox="1"/>
          <p:nvPr/>
        </p:nvSpPr>
        <p:spPr>
          <a:xfrm>
            <a:off x="1558465" y="6312226"/>
            <a:ext cx="5453224" cy="39946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407526" indent="-407526" algn="r" defTabSz="414726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AT" sz="1996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E-Mobility: Antriebe, Ladestationen, e-</a:t>
            </a:r>
            <a:r>
              <a:rPr lang="de-AT" sz="1996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Rounded MT Bold" panose="020F0704030504030204" pitchFamily="34" charset="0"/>
              </a:rPr>
              <a:t>Kart</a:t>
            </a:r>
            <a:endParaRPr lang="de-AT" sz="1996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207434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B8B3AE-9DB6-8741-2886-5BA28014D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88D4CB-9D38-3C37-308E-0A82F6706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34" y="1700808"/>
            <a:ext cx="8352927" cy="605929"/>
          </a:xfrm>
          <a:solidFill>
            <a:srgbClr val="EAEAEA">
              <a:alpha val="40000"/>
            </a:srgbClr>
          </a:solidFill>
        </p:spPr>
        <p:txBody>
          <a:bodyPr/>
          <a:lstStyle/>
          <a:p>
            <a:r>
              <a:rPr lang="de-AT" sz="4000" b="1" dirty="0">
                <a:latin typeface="Calibri" panose="020F0502020204030204" pitchFamily="34" charset="0"/>
                <a:cs typeface="Calibri" panose="020F0502020204030204" pitchFamily="34" charset="0"/>
              </a:rPr>
              <a:t>Deine Ausbildung bei uns umfasst</a:t>
            </a:r>
          </a:p>
        </p:txBody>
      </p:sp>
      <p:graphicFrame>
        <p:nvGraphicFramePr>
          <p:cNvPr id="5" name="Tabelle 5">
            <a:extLst>
              <a:ext uri="{FF2B5EF4-FFF2-40B4-BE49-F238E27FC236}">
                <a16:creationId xmlns:a16="http://schemas.microsoft.com/office/drawing/2014/main" id="{AE9354C0-916B-FFCD-2E59-2BC111F70D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2296378"/>
              </p:ext>
            </p:extLst>
          </p:nvPr>
        </p:nvGraphicFramePr>
        <p:xfrm>
          <a:off x="395535" y="2492896"/>
          <a:ext cx="8352927" cy="425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329">
                  <a:extLst>
                    <a:ext uri="{9D8B030D-6E8A-4147-A177-3AD203B41FA5}">
                      <a16:colId xmlns:a16="http://schemas.microsoft.com/office/drawing/2014/main" val="3427743776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3803179852"/>
                    </a:ext>
                  </a:extLst>
                </a:gridCol>
                <a:gridCol w="2520278">
                  <a:extLst>
                    <a:ext uri="{9D8B030D-6E8A-4147-A177-3AD203B41FA5}">
                      <a16:colId xmlns:a16="http://schemas.microsoft.com/office/drawing/2014/main" val="966365231"/>
                    </a:ext>
                  </a:extLst>
                </a:gridCol>
              </a:tblGrid>
              <a:tr h="4176464">
                <a:tc>
                  <a:txBody>
                    <a:bodyPr/>
                    <a:lstStyle/>
                    <a:p>
                      <a:pPr algn="l"/>
                      <a:r>
                        <a:rPr lang="de-AT" sz="2800" b="1" kern="1200" dirty="0">
                          <a:ln>
                            <a:noFill/>
                          </a:ln>
                          <a:solidFill>
                            <a:srgbClr val="D5EAFF"/>
                          </a:solidFill>
                          <a:effectLst>
                            <a:glow rad="127000">
                              <a:srgbClr val="002060"/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Allgemeinbildung</a:t>
                      </a:r>
                    </a:p>
                    <a:p>
                      <a:pPr marL="285750" indent="-285750" algn="l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de-AT" sz="1800" dirty="0">
                          <a:ln>
                            <a:noFill/>
                          </a:ln>
                          <a:solidFill>
                            <a:srgbClr val="D5EAFF"/>
                          </a:solidFill>
                          <a:effectLst>
                            <a:glow rad="63500">
                              <a:srgbClr val="000066"/>
                            </a:glow>
                            <a:outerShdw blurRad="38100" dist="12700" dir="2700000" sx="101000" sy="101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Deutsch und Kommunikation</a:t>
                      </a:r>
                    </a:p>
                    <a:p>
                      <a:pPr marL="285750" indent="-285750" algn="l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de-AT" sz="1800" dirty="0">
                          <a:ln>
                            <a:noFill/>
                          </a:ln>
                          <a:solidFill>
                            <a:srgbClr val="D5EAFF"/>
                          </a:solidFill>
                          <a:effectLst>
                            <a:glow rad="63500">
                              <a:srgbClr val="000066"/>
                            </a:glow>
                            <a:outerShdw blurRad="38100" dist="12700" dir="2700000" sx="101000" sy="101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Englisch</a:t>
                      </a:r>
                    </a:p>
                    <a:p>
                      <a:pPr marL="285750" indent="-285750" algn="l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de-AT" sz="1800" dirty="0">
                          <a:ln>
                            <a:noFill/>
                          </a:ln>
                          <a:solidFill>
                            <a:srgbClr val="D5EAFF"/>
                          </a:solidFill>
                          <a:effectLst>
                            <a:glow rad="63500">
                              <a:srgbClr val="000066"/>
                            </a:glow>
                            <a:outerShdw blurRad="38100" dist="12700" dir="2700000" sx="101000" sy="101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Angewandte Mathematik</a:t>
                      </a:r>
                    </a:p>
                    <a:p>
                      <a:pPr marL="285750" indent="-285750" algn="l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de-AT" sz="1800" dirty="0">
                          <a:ln>
                            <a:noFill/>
                          </a:ln>
                          <a:solidFill>
                            <a:srgbClr val="D5EAFF"/>
                          </a:solidFill>
                          <a:effectLst>
                            <a:glow rad="63500">
                              <a:srgbClr val="000066"/>
                            </a:glow>
                            <a:outerShdw blurRad="38100" dist="12700" dir="2700000" sx="101000" sy="101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Naturwissenschaftliche Grundlagen</a:t>
                      </a:r>
                    </a:p>
                    <a:p>
                      <a:pPr marL="285750" indent="-285750" algn="l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de-AT" sz="1800" dirty="0">
                          <a:ln>
                            <a:noFill/>
                          </a:ln>
                          <a:solidFill>
                            <a:srgbClr val="D5EAFF"/>
                          </a:solidFill>
                          <a:effectLst>
                            <a:glow rad="63500">
                              <a:srgbClr val="000066"/>
                            </a:glow>
                            <a:outerShdw blurRad="38100" dist="12700" dir="2700000" sx="101000" sy="101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Geografie, Geschichte</a:t>
                      </a:r>
                      <a:br>
                        <a:rPr lang="de-AT" sz="1800" dirty="0">
                          <a:ln>
                            <a:noFill/>
                          </a:ln>
                          <a:solidFill>
                            <a:srgbClr val="D5EAFF"/>
                          </a:solidFill>
                          <a:effectLst>
                            <a:glow rad="63500">
                              <a:srgbClr val="000066"/>
                            </a:glow>
                            <a:outerShdw blurRad="38100" dist="12700" dir="2700000" sx="101000" sy="101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de-AT" sz="1800" dirty="0">
                          <a:ln>
                            <a:noFill/>
                          </a:ln>
                          <a:solidFill>
                            <a:srgbClr val="D5EAFF"/>
                          </a:solidFill>
                          <a:effectLst>
                            <a:glow rad="63500">
                              <a:srgbClr val="000066"/>
                            </a:glow>
                            <a:outerShdw blurRad="38100" dist="12700" dir="2700000" sx="101000" sy="101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und politische Bildung</a:t>
                      </a:r>
                    </a:p>
                    <a:p>
                      <a:pPr marL="285750" indent="-285750" algn="l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de-AT" sz="1800" dirty="0">
                          <a:ln>
                            <a:noFill/>
                          </a:ln>
                          <a:solidFill>
                            <a:srgbClr val="D5EAFF"/>
                          </a:solidFill>
                          <a:effectLst>
                            <a:glow rad="63500">
                              <a:srgbClr val="000066"/>
                            </a:glow>
                            <a:outerShdw blurRad="38100" dist="12700" dir="2700000" sx="101000" sy="101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Bewegung und Sport</a:t>
                      </a:r>
                    </a:p>
                    <a:p>
                      <a:pPr marL="285750" indent="-285750" algn="l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de-AT" sz="1800" dirty="0">
                          <a:ln>
                            <a:noFill/>
                          </a:ln>
                          <a:solidFill>
                            <a:srgbClr val="D5EAFF"/>
                          </a:solidFill>
                          <a:effectLst>
                            <a:glow rad="63500">
                              <a:srgbClr val="000066"/>
                            </a:glow>
                            <a:outerShdw blurRad="38100" dist="12700" dir="2700000" sx="101000" sy="101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Ethik – Religion</a:t>
                      </a:r>
                      <a:endParaRPr lang="de-AT" sz="3600" dirty="0">
                        <a:ln>
                          <a:noFill/>
                        </a:ln>
                        <a:solidFill>
                          <a:srgbClr val="D5EAFF"/>
                        </a:solidFill>
                        <a:effectLst>
                          <a:glow rad="63500">
                            <a:srgbClr val="000066"/>
                          </a:glow>
                          <a:outerShdw blurRad="38100" dist="12700" dir="2700000" sx="101000" sy="101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BD6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de-AT" sz="2800" b="1" kern="1200" dirty="0">
                          <a:solidFill>
                            <a:srgbClr val="D9FFD9"/>
                          </a:solidFill>
                          <a:effectLst>
                            <a:glow rad="127000">
                              <a:srgbClr val="003200"/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Fachtheorie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de-AT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D9FFD9"/>
                          </a:solidFill>
                          <a:effectLst>
                            <a:glow rad="63500">
                              <a:srgbClr val="005C00"/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Energiesysteme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de-AT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D9FFD9"/>
                          </a:solidFill>
                          <a:effectLst>
                            <a:glow rad="63500">
                              <a:srgbClr val="005C00"/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Automatisierungstechnik und Industrie-Elektronik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de-AT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D9FFD9"/>
                          </a:solidFill>
                          <a:effectLst>
                            <a:glow rad="63500">
                              <a:srgbClr val="005C00"/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Antriebstechnik und Mechatronik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de-AT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D9FFD9"/>
                          </a:solidFill>
                          <a:effectLst>
                            <a:glow rad="63500">
                              <a:srgbClr val="005C00"/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Angewandte Informatik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de-AT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D9FFD9"/>
                          </a:solidFill>
                          <a:effectLst>
                            <a:glow rad="63500">
                              <a:srgbClr val="005C00"/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Unternehmensführung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434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de-AT" sz="2800" b="1" kern="1200" dirty="0">
                          <a:solidFill>
                            <a:srgbClr val="FFFFAF"/>
                          </a:solidFill>
                          <a:effectLst>
                            <a:glow rad="127000">
                              <a:srgbClr val="663300"/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Fachpraxis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de-AT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D5"/>
                          </a:solidFill>
                          <a:effectLst>
                            <a:glow rad="63500">
                              <a:srgbClr val="996600"/>
                            </a:glow>
                            <a:outerShdw blurRad="38100" dist="38100" dir="2700000" algn="tl">
                              <a:srgbClr val="000000">
                                <a:alpha val="80000"/>
                              </a:srgbClr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Werkstätte und Produktionstechnik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de-AT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D5"/>
                          </a:solidFill>
                          <a:effectLst>
                            <a:glow rad="63500">
                              <a:srgbClr val="996600"/>
                            </a:glow>
                            <a:outerShdw blurRad="38100" dist="38100" dir="2700000" algn="tl">
                              <a:srgbClr val="000000">
                                <a:alpha val="80000"/>
                              </a:srgbClr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Computergestützte Projektentwicklung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de-AT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D5"/>
                          </a:solidFill>
                          <a:effectLst>
                            <a:glow rad="63500">
                              <a:srgbClr val="996600"/>
                            </a:glow>
                            <a:outerShdw blurRad="38100" dist="38100" dir="2700000" algn="tl">
                              <a:srgbClr val="000000">
                                <a:alpha val="80000"/>
                              </a:srgbClr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Labor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AT" sz="28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de-AT" sz="2800" b="1" kern="12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0AC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213705"/>
                  </a:ext>
                </a:extLst>
              </a:tr>
            </a:tbl>
          </a:graphicData>
        </a:graphic>
      </p:graphicFrame>
      <p:grpSp>
        <p:nvGrpSpPr>
          <p:cNvPr id="4" name="Kopfzeile">
            <a:extLst>
              <a:ext uri="{FF2B5EF4-FFF2-40B4-BE49-F238E27FC236}">
                <a16:creationId xmlns:a16="http://schemas.microsoft.com/office/drawing/2014/main" id="{B9103669-EB80-BA90-4D64-8EB84F2A8C56}"/>
              </a:ext>
            </a:extLst>
          </p:cNvPr>
          <p:cNvGrpSpPr/>
          <p:nvPr/>
        </p:nvGrpSpPr>
        <p:grpSpPr>
          <a:xfrm>
            <a:off x="1" y="361"/>
            <a:ext cx="9144000" cy="940897"/>
            <a:chOff x="0" y="0"/>
            <a:chExt cx="10080625" cy="1037274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2AEFD43F-C5D0-AB62-FAAD-A1B38F01C2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735"/>
            <a:stretch/>
          </p:blipFill>
          <p:spPr>
            <a:xfrm>
              <a:off x="0" y="0"/>
              <a:ext cx="10080625" cy="1037274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31538407-DABB-60BE-F335-646E51B17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6" y="35421"/>
              <a:ext cx="3097386" cy="921472"/>
            </a:xfrm>
            <a:prstGeom prst="rect">
              <a:avLst/>
            </a:prstGeom>
          </p:spPr>
        </p:pic>
      </p:grpSp>
      <p:sp>
        <p:nvSpPr>
          <p:cNvPr id="10" name="Untertitel 2">
            <a:extLst>
              <a:ext uri="{FF2B5EF4-FFF2-40B4-BE49-F238E27FC236}">
                <a16:creationId xmlns:a16="http://schemas.microsoft.com/office/drawing/2014/main" id="{A3BF3B81-E1C3-404E-0C01-A139B8585CA3}"/>
              </a:ext>
            </a:extLst>
          </p:cNvPr>
          <p:cNvSpPr txBox="1">
            <a:spLocks/>
          </p:cNvSpPr>
          <p:nvPr/>
        </p:nvSpPr>
        <p:spPr>
          <a:xfrm>
            <a:off x="-57808" y="981374"/>
            <a:ext cx="5098327" cy="590931"/>
          </a:xfrm>
          <a:prstGeom prst="rect">
            <a:avLst/>
          </a:prstGeom>
          <a:effectLst/>
        </p:spPr>
        <p:txBody>
          <a:bodyPr wrap="square">
            <a:spAutoFit/>
          </a:bodyPr>
          <a:lstStyle>
            <a:lvl1pPr marL="91430" indent="-91430" algn="l" defTabSz="914305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49" indent="-137145" algn="l" defTabSz="914305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09" indent="-137145" algn="l" defTabSz="914305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298" indent="-137145" algn="l" defTabSz="914305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160" indent="-137145" algn="l" defTabSz="914305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305" indent="-137145" algn="l" defTabSz="914305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594" indent="-137145" algn="l" defTabSz="914305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026" indent="-137145" algn="l" defTabSz="914305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315" indent="-137145" algn="l" defTabSz="914305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de-AT" sz="3600" b="1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glow rad="101600">
                    <a:srgbClr val="E3DE00">
                      <a:alpha val="69804"/>
                    </a:srgbClr>
                  </a:glow>
                </a:effectLst>
                <a:latin typeface="Arial Narrow" panose="020B0606020202030204" pitchFamily="34" charset="0"/>
                <a:cs typeface="Calibri" panose="020F0502020204030204" pitchFamily="34" charset="0"/>
              </a:rPr>
              <a:t>Fachschule</a:t>
            </a:r>
            <a:r>
              <a:rPr lang="de-AT" sz="29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für </a:t>
            </a:r>
            <a:r>
              <a:rPr lang="de-AT" sz="2900" b="1" dirty="0">
                <a:solidFill>
                  <a:srgbClr val="0066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Elektrotechnik</a:t>
            </a:r>
            <a:endParaRPr lang="de-AT" sz="29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533892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12EA0909-B8A1-4E52-A0FE-A57E8F2AA7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8958" y="978713"/>
            <a:ext cx="8587281" cy="538609"/>
          </a:xfrm>
        </p:spPr>
        <p:txBody>
          <a:bodyPr wrap="square">
            <a:spAutoFit/>
          </a:bodyPr>
          <a:lstStyle/>
          <a:p>
            <a:pPr algn="r"/>
            <a:r>
              <a:rPr kumimoji="0" lang="de-AT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Abteilung für </a:t>
            </a:r>
            <a:r>
              <a:rPr kumimoji="0" lang="de-AT" sz="29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 Narrow" panose="020B0606020202030204" pitchFamily="34" charset="0"/>
                <a:cs typeface="Calibri" panose="020F0502020204030204" pitchFamily="34" charset="0"/>
              </a:rPr>
              <a:t>Elektrotechnik</a:t>
            </a:r>
            <a:endParaRPr lang="de-AT" sz="2900" dirty="0">
              <a:latin typeface="Arial Narrow" panose="020B0606020202030204" pitchFamily="34" charset="0"/>
            </a:endParaRPr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F3D278DC-94C9-43F6-919E-FA8575BB93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945228"/>
              </p:ext>
            </p:extLst>
          </p:nvPr>
        </p:nvGraphicFramePr>
        <p:xfrm>
          <a:off x="308957" y="1700808"/>
          <a:ext cx="8587281" cy="500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87281">
                  <a:extLst>
                    <a:ext uri="{9D8B030D-6E8A-4147-A177-3AD203B41FA5}">
                      <a16:colId xmlns:a16="http://schemas.microsoft.com/office/drawing/2014/main" val="3803179852"/>
                    </a:ext>
                  </a:extLst>
                </a:gridCol>
              </a:tblGrid>
              <a:tr h="37444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de-AT" sz="3600" b="1" kern="1200" spc="-300" dirty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volini" panose="03000502040302020204" pitchFamily="66" charset="0"/>
                          <a:ea typeface="+mn-ea"/>
                          <a:cs typeface="Cavolini" panose="03000502040302020204" pitchFamily="66" charset="0"/>
                        </a:rPr>
                        <a:t>Was lernt man eigentlich in ...</a:t>
                      </a:r>
                      <a:endParaRPr lang="de-AT" sz="2000" b="1" kern="1200" spc="-300" dirty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volini" panose="03000502040302020204" pitchFamily="66" charset="0"/>
                        <a:ea typeface="+mn-ea"/>
                        <a:cs typeface="Cavolini" panose="03000502040302020204" pitchFamily="66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de-AT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7FFA7"/>
                          </a:solidFill>
                          <a:effectLst>
                            <a:glow rad="101600">
                              <a:srgbClr val="007400">
                                <a:alpha val="69804"/>
                              </a:srgbClr>
                            </a:glow>
                            <a:outerShdw blurRad="508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Energiesystemen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de-AT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7FFA7"/>
                          </a:solidFill>
                          <a:effectLst>
                            <a:glow rad="101600">
                              <a:srgbClr val="007400">
                                <a:alpha val="69804"/>
                              </a:srgbClr>
                            </a:glow>
                            <a:outerShdw blurRad="508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Automatisierungstechnik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de-AT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7FFA7"/>
                          </a:solidFill>
                          <a:effectLst>
                            <a:glow rad="101600">
                              <a:srgbClr val="007400">
                                <a:alpha val="69804"/>
                              </a:srgbClr>
                            </a:glow>
                            <a:outerShdw blurRad="508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Antriebstechnik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de-AT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7FFA7"/>
                          </a:solidFill>
                          <a:effectLst>
                            <a:glow rad="101600">
                              <a:srgbClr val="007400">
                                <a:alpha val="69804"/>
                              </a:srgbClr>
                            </a:glow>
                            <a:outerShdw blurRad="508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Industrieller Elektronik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de-AT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7FFA7"/>
                          </a:solidFill>
                          <a:effectLst>
                            <a:glow rad="101600">
                              <a:srgbClr val="007400">
                                <a:alpha val="69804"/>
                              </a:srgbClr>
                            </a:glow>
                            <a:outerShdw blurRad="508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Fachspezifischer Informationstechnik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400"/>
                        </a:spcBef>
                        <a:spcAft>
                          <a:spcPts val="4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de-AT" sz="4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A7FFA7"/>
                          </a:solidFill>
                          <a:effectLst>
                            <a:glow rad="101600">
                              <a:srgbClr val="007400">
                                <a:alpha val="69804"/>
                              </a:srgbClr>
                            </a:glow>
                            <a:outerShdw blurRad="508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E-Mobility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213705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E4F4E856-E1C6-4FCE-82ED-B58B8EFE7672}"/>
              </a:ext>
            </a:extLst>
          </p:cNvPr>
          <p:cNvSpPr txBox="1"/>
          <p:nvPr/>
        </p:nvSpPr>
        <p:spPr>
          <a:xfrm>
            <a:off x="6300192" y="2564904"/>
            <a:ext cx="2276971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9900" b="1" kern="1200" spc="-15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  <a:cs typeface="Cavolini" panose="03000502040302020204" pitchFamily="66" charset="0"/>
              </a:rPr>
              <a:t>?</a:t>
            </a:r>
            <a:endParaRPr lang="de-AT" sz="8800" b="1" dirty="0">
              <a:latin typeface="Segoe Script" panose="030B0504020000000003" pitchFamily="66" charset="0"/>
            </a:endParaRPr>
          </a:p>
        </p:txBody>
      </p:sp>
      <p:grpSp>
        <p:nvGrpSpPr>
          <p:cNvPr id="4" name="Kopfzeile">
            <a:extLst>
              <a:ext uri="{FF2B5EF4-FFF2-40B4-BE49-F238E27FC236}">
                <a16:creationId xmlns:a16="http://schemas.microsoft.com/office/drawing/2014/main" id="{B2145935-68D6-5C05-93C9-CAB4510F870B}"/>
              </a:ext>
            </a:extLst>
          </p:cNvPr>
          <p:cNvGrpSpPr/>
          <p:nvPr/>
        </p:nvGrpSpPr>
        <p:grpSpPr>
          <a:xfrm>
            <a:off x="1" y="361"/>
            <a:ext cx="9144000" cy="940897"/>
            <a:chOff x="0" y="0"/>
            <a:chExt cx="10080625" cy="1037274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57A6F82F-73DF-8F5C-C136-05E99CCD4B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735"/>
            <a:stretch/>
          </p:blipFill>
          <p:spPr>
            <a:xfrm>
              <a:off x="0" y="0"/>
              <a:ext cx="10080625" cy="1037274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131526F0-2489-B493-E514-14DD30E10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6" y="35421"/>
              <a:ext cx="3097386" cy="9214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2344818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5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637928"/>
            <a:ext cx="8229600" cy="854968"/>
          </a:xfrm>
          <a:solidFill>
            <a:schemeClr val="bg1">
              <a:alpha val="50195"/>
            </a:schemeClr>
          </a:solidFill>
        </p:spPr>
        <p:txBody>
          <a:bodyPr/>
          <a:lstStyle/>
          <a:p>
            <a:pPr eaLnBrk="1" hangingPunct="1"/>
            <a:r>
              <a:rPr lang="de-AT" altLang="de-DE" sz="4800" b="1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Energiesysteme</a:t>
            </a:r>
            <a:endParaRPr lang="de-DE" altLang="de-DE" sz="4800" b="1" dirty="0">
              <a:solidFill>
                <a:srgbClr val="CC3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Untertitel 2">
            <a:extLst>
              <a:ext uri="{FF2B5EF4-FFF2-40B4-BE49-F238E27FC236}">
                <a16:creationId xmlns:a16="http://schemas.microsoft.com/office/drawing/2014/main" id="{D13198A8-92B8-31F0-8343-F4E66EB3D9C3}"/>
              </a:ext>
            </a:extLst>
          </p:cNvPr>
          <p:cNvSpPr txBox="1">
            <a:spLocks/>
          </p:cNvSpPr>
          <p:nvPr/>
        </p:nvSpPr>
        <p:spPr bwMode="auto">
          <a:xfrm>
            <a:off x="308958" y="978713"/>
            <a:ext cx="8587281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de-AT" sz="2900" b="1" kern="1200" dirty="0">
                <a:solidFill>
                  <a:srgbClr val="000000">
                    <a:lumMod val="85000"/>
                    <a:lumOff val="15000"/>
                  </a:srgb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Abteilung für </a:t>
            </a:r>
            <a:r>
              <a:rPr lang="de-AT" sz="2900" b="1" kern="1200" dirty="0">
                <a:solidFill>
                  <a:srgbClr val="0066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Elektrotechnik</a:t>
            </a:r>
            <a:endParaRPr lang="de-AT" sz="2900" kern="0" dirty="0">
              <a:latin typeface="Arial Narrow" panose="020B0606020202030204" pitchFamily="34" charset="0"/>
            </a:endParaRPr>
          </a:p>
        </p:txBody>
      </p:sp>
      <p:grpSp>
        <p:nvGrpSpPr>
          <p:cNvPr id="5" name="Kopfzeile">
            <a:extLst>
              <a:ext uri="{FF2B5EF4-FFF2-40B4-BE49-F238E27FC236}">
                <a16:creationId xmlns:a16="http://schemas.microsoft.com/office/drawing/2014/main" id="{3097E0EB-9509-0834-8C4C-2757E0B0DB6D}"/>
              </a:ext>
            </a:extLst>
          </p:cNvPr>
          <p:cNvGrpSpPr/>
          <p:nvPr/>
        </p:nvGrpSpPr>
        <p:grpSpPr>
          <a:xfrm>
            <a:off x="1" y="361"/>
            <a:ext cx="9144000" cy="940897"/>
            <a:chOff x="0" y="0"/>
            <a:chExt cx="10080625" cy="1037274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40E16976-F328-52F0-8DA0-ADD9DD341E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735"/>
            <a:stretch/>
          </p:blipFill>
          <p:spPr>
            <a:xfrm>
              <a:off x="0" y="0"/>
              <a:ext cx="10080625" cy="1037274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339388B1-E5C3-D573-479E-E06E2DCB7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6" y="35421"/>
              <a:ext cx="3097386" cy="92147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492896"/>
            <a:ext cx="8229600" cy="4185592"/>
          </a:xfrm>
          <a:solidFill>
            <a:srgbClr val="F0F0F3">
              <a:alpha val="51000"/>
            </a:srgbClr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endParaRPr lang="de-AT" altLang="de-DE" sz="1000" b="1" dirty="0">
              <a:solidFill>
                <a:srgbClr val="CC3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r>
              <a:rPr lang="de-AT" altLang="de-DE" b="1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Grundlagen der Elektrotechnik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r>
              <a:rPr lang="de-AT" altLang="de-DE" b="1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Erzeugung, Speicherung und Verteilung</a:t>
            </a:r>
            <a:br>
              <a:rPr lang="de-AT" altLang="de-DE" b="1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AT" altLang="de-DE" b="1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von elektrischer Energie 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r>
              <a:rPr lang="de-AT" altLang="de-DE" b="1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Erneuerbare Energie und Energiewirtschaft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r>
              <a:rPr lang="de-AT" altLang="de-DE" b="1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Haus-, Gebäude- und Sicherheitstechnik</a:t>
            </a:r>
          </a:p>
          <a:p>
            <a:pPr eaLnBrk="1" hangingPunct="1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r>
              <a:rPr lang="de-AT" altLang="de-DE" b="1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E-Mobilität &amp; Nachhaltigkeit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711A6C4-51B4-4CA4-BA3D-4DB431C2D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628800"/>
            <a:ext cx="8229600" cy="854968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AT" altLang="de-DE" sz="4800" b="1" kern="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Energiesysteme</a:t>
            </a:r>
            <a:endParaRPr lang="de-DE" altLang="de-DE" sz="4800" b="1" kern="0" dirty="0">
              <a:solidFill>
                <a:srgbClr val="CC3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Untertitel 2">
            <a:extLst>
              <a:ext uri="{FF2B5EF4-FFF2-40B4-BE49-F238E27FC236}">
                <a16:creationId xmlns:a16="http://schemas.microsoft.com/office/drawing/2014/main" id="{4CCE9C98-4CE2-7F3E-5D23-AC1A406F3F2A}"/>
              </a:ext>
            </a:extLst>
          </p:cNvPr>
          <p:cNvSpPr txBox="1">
            <a:spLocks/>
          </p:cNvSpPr>
          <p:nvPr/>
        </p:nvSpPr>
        <p:spPr bwMode="auto">
          <a:xfrm>
            <a:off x="308958" y="978713"/>
            <a:ext cx="8587281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de-AT" sz="2900" b="1" kern="1200" dirty="0">
                <a:solidFill>
                  <a:srgbClr val="000000">
                    <a:lumMod val="85000"/>
                    <a:lumOff val="15000"/>
                  </a:srgb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Abteilung für </a:t>
            </a:r>
            <a:r>
              <a:rPr lang="de-AT" sz="2900" b="1" kern="1200" dirty="0">
                <a:solidFill>
                  <a:srgbClr val="0066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Elektrotechnik</a:t>
            </a:r>
            <a:endParaRPr lang="de-AT" sz="2900" kern="0" dirty="0">
              <a:latin typeface="Arial Narrow" panose="020B0606020202030204" pitchFamily="34" charset="0"/>
            </a:endParaRPr>
          </a:p>
        </p:txBody>
      </p:sp>
      <p:grpSp>
        <p:nvGrpSpPr>
          <p:cNvPr id="3" name="Kopfzeile">
            <a:extLst>
              <a:ext uri="{FF2B5EF4-FFF2-40B4-BE49-F238E27FC236}">
                <a16:creationId xmlns:a16="http://schemas.microsoft.com/office/drawing/2014/main" id="{D8F7EDD4-04C0-07C3-B5AC-D71C8469BB44}"/>
              </a:ext>
            </a:extLst>
          </p:cNvPr>
          <p:cNvGrpSpPr/>
          <p:nvPr/>
        </p:nvGrpSpPr>
        <p:grpSpPr>
          <a:xfrm>
            <a:off x="1" y="361"/>
            <a:ext cx="9144000" cy="940897"/>
            <a:chOff x="0" y="0"/>
            <a:chExt cx="10080625" cy="1037274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3F4CC3A9-8ACF-924E-22F1-B9CF254D9A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735"/>
            <a:stretch/>
          </p:blipFill>
          <p:spPr>
            <a:xfrm>
              <a:off x="0" y="0"/>
              <a:ext cx="10080625" cy="1037274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6390AB48-7128-7887-5E0D-02B45058C5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6" y="35421"/>
              <a:ext cx="3097386" cy="92147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fade/>
  </p:transition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tandard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Standard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498</Words>
  <Application>Microsoft Office PowerPoint</Application>
  <PresentationFormat>Bildschirmpräsentation (4:3)</PresentationFormat>
  <Paragraphs>176</Paragraphs>
  <Slides>24</Slides>
  <Notes>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13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24</vt:i4>
      </vt:variant>
      <vt:variant>
        <vt:lpstr>Zielgruppenorientierte Präsentationen</vt:lpstr>
      </vt:variant>
      <vt:variant>
        <vt:i4>1</vt:i4>
      </vt:variant>
    </vt:vector>
  </HeadingPairs>
  <TitlesOfParts>
    <vt:vector size="41" baseType="lpstr">
      <vt:lpstr>Arial</vt:lpstr>
      <vt:lpstr>Arial Narrow</vt:lpstr>
      <vt:lpstr>Arial Rounded MT Bold</vt:lpstr>
      <vt:lpstr>Calibri</vt:lpstr>
      <vt:lpstr>Calibri Light</vt:lpstr>
      <vt:lpstr>Cavolini</vt:lpstr>
      <vt:lpstr>OCR A Extended</vt:lpstr>
      <vt:lpstr>Segoe Script</vt:lpstr>
      <vt:lpstr>Symbol</vt:lpstr>
      <vt:lpstr>Times New Roman</vt:lpstr>
      <vt:lpstr>Tw Cen MT</vt:lpstr>
      <vt:lpstr>Tw Cen MT Condensed</vt:lpstr>
      <vt:lpstr>Wingdings 3</vt:lpstr>
      <vt:lpstr>Standarddesign</vt:lpstr>
      <vt:lpstr>1_Office Theme</vt:lpstr>
      <vt:lpstr>Integral</vt:lpstr>
      <vt:lpstr>Abteilung für Elektrotechnik</vt:lpstr>
      <vt:lpstr>Welche Ausbildungen  bieten wir Dir an ...</vt:lpstr>
      <vt:lpstr>PowerPoint-Präsentation</vt:lpstr>
      <vt:lpstr>Deine Ausbildung bei uns umfasst</vt:lpstr>
      <vt:lpstr>PowerPoint-Präsentation</vt:lpstr>
      <vt:lpstr>Deine Ausbildung bei uns umfasst</vt:lpstr>
      <vt:lpstr>PowerPoint-Präsentation</vt:lpstr>
      <vt:lpstr>Energiesysteme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Welche Aufgaben übernehmen unsere Absolventen?</vt:lpstr>
      <vt:lpstr>In welchen Bereichen arbeiten unsere Absolventen?</vt:lpstr>
      <vt:lpstr>PowerPoint-Präsentation</vt:lpstr>
      <vt:lpstr>PowerPoint-Präsentation</vt:lpstr>
      <vt:lpstr>Abteilung für Elektrotechnik</vt:lpstr>
      <vt:lpstr>Zielgruppenpräsentation 1</vt:lpstr>
    </vt:vector>
  </TitlesOfParts>
  <Company>htl donaustadt, Höhere Abteilung für Elektrotechnik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Neuer Lehrplan Elektrotechnik (Tag der offenen Tür 2010)</dc:title>
  <dc:creator>Wolfgang Prechelmacher</dc:creator>
  <dc:description>Fotos: Wikipedia, Ernst Fitzka</dc:description>
  <cp:lastModifiedBy>PRECHELMACHER, Wolfgang</cp:lastModifiedBy>
  <cp:revision>75</cp:revision>
  <cp:lastPrinted>2024-11-20T14:30:59Z</cp:lastPrinted>
  <dcterms:created xsi:type="dcterms:W3CDTF">2010-11-11T23:16:42Z</dcterms:created>
  <dcterms:modified xsi:type="dcterms:W3CDTF">2024-11-20T14:35:01Z</dcterms:modified>
</cp:coreProperties>
</file>